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2" r:id="rId1"/>
  </p:sldMasterIdLst>
  <p:notesMasterIdLst>
    <p:notesMasterId r:id="rId34"/>
  </p:notesMasterIdLst>
  <p:sldIdLst>
    <p:sldId id="277" r:id="rId2"/>
    <p:sldId id="288" r:id="rId3"/>
    <p:sldId id="299" r:id="rId4"/>
    <p:sldId id="300" r:id="rId5"/>
    <p:sldId id="301" r:id="rId6"/>
    <p:sldId id="302" r:id="rId7"/>
    <p:sldId id="278" r:id="rId8"/>
    <p:sldId id="290" r:id="rId9"/>
    <p:sldId id="291" r:id="rId10"/>
    <p:sldId id="289" r:id="rId11"/>
    <p:sldId id="303" r:id="rId12"/>
    <p:sldId id="286" r:id="rId13"/>
    <p:sldId id="259" r:id="rId14"/>
    <p:sldId id="304" r:id="rId15"/>
    <p:sldId id="308" r:id="rId16"/>
    <p:sldId id="287" r:id="rId17"/>
    <p:sldId id="261" r:id="rId18"/>
    <p:sldId id="293" r:id="rId19"/>
    <p:sldId id="295" r:id="rId20"/>
    <p:sldId id="298" r:id="rId21"/>
    <p:sldId id="294" r:id="rId22"/>
    <p:sldId id="305" r:id="rId23"/>
    <p:sldId id="274" r:id="rId24"/>
    <p:sldId id="272" r:id="rId25"/>
    <p:sldId id="307" r:id="rId26"/>
    <p:sldId id="280" r:id="rId27"/>
    <p:sldId id="285" r:id="rId28"/>
    <p:sldId id="281" r:id="rId29"/>
    <p:sldId id="306" r:id="rId30"/>
    <p:sldId id="282" r:id="rId31"/>
    <p:sldId id="283" r:id="rId32"/>
    <p:sldId id="284"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2BB8837-F167-4D1A-84A1-02E5BE9509B0}">
          <p14:sldIdLst>
            <p14:sldId id="277"/>
            <p14:sldId id="288"/>
            <p14:sldId id="299"/>
            <p14:sldId id="300"/>
            <p14:sldId id="301"/>
            <p14:sldId id="302"/>
            <p14:sldId id="278"/>
            <p14:sldId id="290"/>
            <p14:sldId id="291"/>
            <p14:sldId id="289"/>
            <p14:sldId id="303"/>
            <p14:sldId id="286"/>
            <p14:sldId id="259"/>
            <p14:sldId id="304"/>
            <p14:sldId id="308"/>
            <p14:sldId id="287"/>
            <p14:sldId id="261"/>
            <p14:sldId id="293"/>
            <p14:sldId id="295"/>
            <p14:sldId id="298"/>
            <p14:sldId id="294"/>
            <p14:sldId id="305"/>
            <p14:sldId id="274"/>
            <p14:sldId id="272"/>
            <p14:sldId id="307"/>
            <p14:sldId id="280"/>
            <p14:sldId id="285"/>
            <p14:sldId id="281"/>
            <p14:sldId id="306"/>
            <p14:sldId id="282"/>
            <p14:sldId id="283"/>
            <p14:sldId id="28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4" d="100"/>
          <a:sy n="124" d="100"/>
        </p:scale>
        <p:origin x="-414"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78464C-C257-4D2E-8CDE-43FA16EB3150}" type="datetimeFigureOut">
              <a:rPr lang="en-ZA" smtClean="0"/>
              <a:pPr/>
              <a:t>2010/03/22</a:t>
            </a:fld>
            <a:endParaRPr lang="en-Z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3D48AA-D279-41EB-A10C-BC79990E9BE8}" type="slidenum">
              <a:rPr lang="en-ZA" smtClean="0"/>
              <a:pPr/>
              <a:t>‹#›</a:t>
            </a:fld>
            <a:endParaRPr lang="en-ZA"/>
          </a:p>
        </p:txBody>
      </p:sp>
    </p:spTree>
    <p:extLst>
      <p:ext uri="{BB962C8B-B14F-4D97-AF65-F5344CB8AC3E}">
        <p14:creationId xmlns:p14="http://schemas.microsoft.com/office/powerpoint/2010/main" val="1994069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3B97E07-DB04-4948-88F1-AD8A40D4545E}" type="slidenum">
              <a:rPr lang="en-US" smtClean="0">
                <a:solidFill>
                  <a:prstClr val="black"/>
                </a:solidFill>
              </a:rPr>
              <a:pPr>
                <a:defRPr/>
              </a:pPr>
              <a:t>2</a:t>
            </a:fld>
            <a:endParaRPr lang="en-US"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62171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3/22/2010 9:27 AM</a:t>
            </a:fld>
            <a:endParaRPr lang="en-US"/>
          </a:p>
        </p:txBody>
      </p:sp>
      <p:sp>
        <p:nvSpPr>
          <p:cNvPr id="6" name="Footer Placeholder 5"/>
          <p:cNvSpPr>
            <a:spLocks noGrp="1"/>
          </p:cNvSpPr>
          <p:nvPr>
            <p:ph type="ftr" sz="quarter" idx="12"/>
          </p:nvPr>
        </p:nvSpPr>
        <p:spPr/>
        <p:txBody>
          <a:bodyPr/>
          <a:lstStyle/>
          <a:p>
            <a:r>
              <a:rPr lang="en-US" dirty="0" smtClean="0">
                <a:solidFill>
                  <a:srgbClr xmlns:mc="http://schemas.openxmlformats.org/markup-compatibility/2006" xmlns:a14="http://schemas.microsoft.com/office/drawing/2010/main" val="000000" mc:Ignorable=""/>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10/main" val="000000" mc:Ignorable=""/>
                </a:solidFill>
                <a:latin typeface="Segoe UI" pitchFamily="34" charset="0"/>
              </a:rPr>
            </a:br>
            <a:r>
              <a:rPr lang="en-US" dirty="0"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22</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2016844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6435" y="686113"/>
            <a:ext cx="454513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3/22/2010 9:27 AM</a:t>
            </a:fld>
            <a:endParaRPr lang="en-US"/>
          </a:p>
        </p:txBody>
      </p:sp>
      <p:sp>
        <p:nvSpPr>
          <p:cNvPr id="6" name="Footer Placeholder 5"/>
          <p:cNvSpPr>
            <a:spLocks noGrp="1"/>
          </p:cNvSpPr>
          <p:nvPr>
            <p:ph type="ftr" sz="quarter" idx="12"/>
          </p:nvPr>
        </p:nvSpPr>
        <p:spPr/>
        <p:txBody>
          <a:bodyPr/>
          <a:lstStyle/>
          <a:p>
            <a:r>
              <a:rPr lang="en-US" dirty="0" smtClean="0">
                <a:solidFill>
                  <a:srgbClr xmlns:mc="http://schemas.openxmlformats.org/markup-compatibility/2006" xmlns:a14="http://schemas.microsoft.com/office/drawing/2010/main" val="000000" mc:Ignorable=""/>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10/main" val="000000" mc:Ignorable=""/>
                </a:solidFill>
                <a:latin typeface="Segoe UI" pitchFamily="34" charset="0"/>
              </a:rPr>
            </a:br>
            <a:r>
              <a:rPr lang="en-US" dirty="0"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32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3B97E07-DB04-4948-88F1-AD8A40D4545E}" type="slidenum">
              <a:rPr lang="en-US" smtClean="0">
                <a:solidFill>
                  <a:prstClr val="black"/>
                </a:solidFill>
              </a:rPr>
              <a:pPr>
                <a:defRPr/>
              </a:pPr>
              <a:t>3</a:t>
            </a:fld>
            <a:endParaRPr lang="en-US"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3B97E07-DB04-4948-88F1-AD8A40D4545E}" type="slidenum">
              <a:rPr lang="en-US" smtClean="0">
                <a:solidFill>
                  <a:prstClr val="black"/>
                </a:solidFill>
              </a:rPr>
              <a:pPr>
                <a:defRPr/>
              </a:pPr>
              <a:t>4</a:t>
            </a:fld>
            <a:endParaRPr lang="en-US" dirty="0">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3B97E07-DB04-4948-88F1-AD8A40D4545E}" type="slidenum">
              <a:rPr lang="en-US" smtClean="0">
                <a:solidFill>
                  <a:prstClr val="black"/>
                </a:solidFill>
              </a:rPr>
              <a:pPr>
                <a:defRPr/>
              </a:pPr>
              <a:t>5</a:t>
            </a:fld>
            <a:endParaRPr lang="en-US"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3B97E07-DB04-4948-88F1-AD8A40D4545E}" type="slidenum">
              <a:rPr lang="en-US" smtClean="0">
                <a:solidFill>
                  <a:prstClr val="black"/>
                </a:solidFill>
              </a:rPr>
              <a:pPr>
                <a:defRPr/>
              </a:pPr>
              <a:t>6</a:t>
            </a:fld>
            <a:endParaRPr 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3/22/2010 9:27 AM</a:t>
            </a:fld>
            <a:endParaRPr lang="en-US"/>
          </a:p>
        </p:txBody>
      </p:sp>
      <p:sp>
        <p:nvSpPr>
          <p:cNvPr id="6" name="Footer Placeholder 5"/>
          <p:cNvSpPr>
            <a:spLocks noGrp="1"/>
          </p:cNvSpPr>
          <p:nvPr>
            <p:ph type="ftr" sz="quarter" idx="12"/>
          </p:nvPr>
        </p:nvSpPr>
        <p:spPr/>
        <p:txBody>
          <a:bodyPr/>
          <a:lstStyle/>
          <a:p>
            <a:r>
              <a:rPr lang="en-US" dirty="0" smtClean="0">
                <a:solidFill>
                  <a:srgbClr xmlns:mc="http://schemas.openxmlformats.org/markup-compatibility/2006" xmlns:a14="http://schemas.microsoft.com/office/drawing/2010/main" val="000000" mc:Ignorable=""/>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10/main" val="000000" mc:Ignorable=""/>
                </a:solidFill>
                <a:latin typeface="Segoe UI" pitchFamily="34" charset="0"/>
              </a:rPr>
            </a:br>
            <a:r>
              <a:rPr lang="en-US" dirty="0"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12</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3/22/2010 9:27 AM</a:t>
            </a:fld>
            <a:endParaRPr lang="en-US"/>
          </a:p>
        </p:txBody>
      </p:sp>
      <p:sp>
        <p:nvSpPr>
          <p:cNvPr id="6" name="Footer Placeholder 5"/>
          <p:cNvSpPr>
            <a:spLocks noGrp="1"/>
          </p:cNvSpPr>
          <p:nvPr>
            <p:ph type="ftr" sz="quarter" idx="12"/>
          </p:nvPr>
        </p:nvSpPr>
        <p:spPr/>
        <p:txBody>
          <a:bodyPr/>
          <a:lstStyle/>
          <a:p>
            <a:r>
              <a:rPr lang="en-US" dirty="0" smtClean="0">
                <a:solidFill>
                  <a:srgbClr xmlns:mc="http://schemas.openxmlformats.org/markup-compatibility/2006" xmlns:a14="http://schemas.microsoft.com/office/drawing/2010/main" val="000000" mc:Ignorable=""/>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10/main" val="000000" mc:Ignorable=""/>
                </a:solidFill>
                <a:latin typeface="Segoe UI" pitchFamily="34" charset="0"/>
              </a:rPr>
            </a:br>
            <a:r>
              <a:rPr lang="en-US" dirty="0"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16</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0F1DB0-46C8-4465-9DF3-F1A23A8ACD1E}" type="slidenum">
              <a:rPr lang="en-US" smtClean="0"/>
              <a:pPr/>
              <a:t>18</a:t>
            </a:fld>
            <a:endParaRPr lang="en-US"/>
          </a:p>
        </p:txBody>
      </p:sp>
    </p:spTree>
    <p:extLst>
      <p:ext uri="{BB962C8B-B14F-4D97-AF65-F5344CB8AC3E}">
        <p14:creationId xmlns:p14="http://schemas.microsoft.com/office/powerpoint/2010/main" val="247968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3/22/2010 9:27 AM</a:t>
            </a:fld>
            <a:endParaRPr lang="en-US"/>
          </a:p>
        </p:txBody>
      </p:sp>
      <p:sp>
        <p:nvSpPr>
          <p:cNvPr id="6" name="Footer Placeholder 5"/>
          <p:cNvSpPr>
            <a:spLocks noGrp="1"/>
          </p:cNvSpPr>
          <p:nvPr>
            <p:ph type="ftr" sz="quarter" idx="12"/>
          </p:nvPr>
        </p:nvSpPr>
        <p:spPr/>
        <p:txBody>
          <a:bodyPr/>
          <a:lstStyle/>
          <a:p>
            <a:r>
              <a:rPr lang="en-US" dirty="0" smtClean="0">
                <a:solidFill>
                  <a:srgbClr xmlns:mc="http://schemas.openxmlformats.org/markup-compatibility/2006" xmlns:a14="http://schemas.microsoft.com/office/drawing/2010/main" val="000000" mc:Ignorable=""/>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10/main" val="000000" mc:Ignorable=""/>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10/main" val="000000" mc:Ignorable=""/>
                </a:solidFill>
                <a:latin typeface="Segoe UI" pitchFamily="34" charset="0"/>
              </a:rPr>
            </a:br>
            <a:r>
              <a:rPr lang="en-US" dirty="0" smtClean="0">
                <a:solidFill>
                  <a:srgbClr xmlns:mc="http://schemas.openxmlformats.org/markup-compatibility/2006" xmlns:a14="http://schemas.microsoft.com/office/drawing/2010/main" val="000000" mc:Ignorable=""/>
                </a:solidFill>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19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6916" y="1310929"/>
            <a:ext cx="8210169" cy="1035010"/>
          </a:xfrm>
        </p:spPr>
        <p:txBody>
          <a:bodyPr>
            <a:noAutofit/>
          </a:bodyPr>
          <a:lstStyle>
            <a:lvl1pPr>
              <a:lnSpc>
                <a:spcPct val="90000"/>
              </a:lnSpc>
              <a:defRPr sz="4400">
                <a:gradFill flip="none" rotWithShape="1">
                  <a:gsLst>
                    <a:gs pos="36000">
                      <a:schemeClr val="tx1"/>
                    </a:gs>
                    <a:gs pos="86000">
                      <a:schemeClr val="tx1"/>
                    </a:gs>
                  </a:gsLst>
                  <a:lin ang="5400000" scaled="0"/>
                  <a:tileRect/>
                </a:gradFill>
              </a:defRPr>
            </a:lvl1pPr>
          </a:lstStyle>
          <a:p>
            <a:r>
              <a:rPr lang="en-US" smtClean="0"/>
              <a:t>Click to edit Master title style</a:t>
            </a:r>
            <a:endParaRPr lang="en-US" dirty="0"/>
          </a:p>
        </p:txBody>
      </p:sp>
      <p:sp>
        <p:nvSpPr>
          <p:cNvPr id="12" name="Subtitle 2"/>
          <p:cNvSpPr>
            <a:spLocks noGrp="1"/>
          </p:cNvSpPr>
          <p:nvPr>
            <p:ph type="subTitle" idx="1"/>
          </p:nvPr>
        </p:nvSpPr>
        <p:spPr>
          <a:xfrm>
            <a:off x="466916" y="2531464"/>
            <a:ext cx="5848782" cy="480612"/>
          </a:xfrm>
        </p:spPr>
        <p:txBody>
          <a:bodyPr>
            <a:noAutofit/>
          </a:bodyPr>
          <a:lstStyle>
            <a:lvl1pPr marL="0" indent="0" algn="l">
              <a:lnSpc>
                <a:spcPct val="90000"/>
              </a:lnSpc>
              <a:spcBef>
                <a:spcPts val="0"/>
              </a:spcBef>
              <a:buNone/>
              <a:defRPr sz="3200" b="0">
                <a:solidFill>
                  <a:schemeClr val="accent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21217" y="109042"/>
            <a:ext cx="4125209" cy="973127"/>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9491" y="6385084"/>
            <a:ext cx="2017609" cy="29867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xmlns:mc="http://schemas.openxmlformats.org/markup-compatibility/2006" xmlns:a14="http://schemas.microsoft.com/office/drawing/2010/main" val="000000" mc:Ignorabl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87435" y="228607"/>
            <a:ext cx="8382000" cy="664797"/>
          </a:xfrm>
        </p:spPr>
        <p:txBody>
          <a:bodyPr/>
          <a:lstStyle>
            <a:lvl1pPr>
              <a:defRPr>
                <a:solidFill>
                  <a:schemeClr val="tx1"/>
                </a:solidFill>
                <a:effectLst/>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7435" y="1447800"/>
            <a:ext cx="8382000" cy="2000548"/>
          </a:xfrm>
        </p:spPr>
        <p:txBody>
          <a:bodyPr/>
          <a:lstStyle>
            <a:lvl1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1pPr>
            <a:lvl2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2pPr>
            <a:lvl3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3pPr>
            <a:lvl4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4pPr>
            <a:lvl5pPr>
              <a:buClr>
                <a:srgbClr xmlns:mc="http://schemas.openxmlformats.org/markup-compatibility/2006" xmlns:a14="http://schemas.microsoft.com/office/drawing/2010/main" val="FFFFFF" mc:Ignorable=""/>
              </a:buClr>
              <a:buSzPct val="70000"/>
              <a:buFont typeface="Wingdings" pitchFamily="2" charset="2"/>
              <a:buChar char="l"/>
              <a:defRPr>
                <a:gradFill>
                  <a:gsLst>
                    <a:gs pos="0">
                      <a:srgbClr xmlns:mc="http://schemas.openxmlformats.org/markup-compatibility/2006" xmlns:a14="http://schemas.microsoft.com/office/drawing/2010/main" val="FFFFFF" mc:Ignorable=""/>
                    </a:gs>
                    <a:gs pos="86000">
                      <a:srgbClr xmlns:mc="http://schemas.openxmlformats.org/markup-compatibility/2006" xmlns:a14="http://schemas.microsoft.com/office/drawing/2010/main" val="FFFFFF" mc:Ignorable=""/>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83"/>
            <a:ext cx="9144001" cy="619125"/>
          </a:xfrm>
          <a:solidFill>
            <a:srgbClr xmlns:mc="http://schemas.openxmlformats.org/markup-compatibility/2006" xmlns:a14="http://schemas.microsoft.com/office/drawing/2010/main" val="FFFF99" mc:Ignorable=""/>
          </a:solidFill>
        </p:spPr>
        <p:txBody>
          <a:bodyPr wrap="square" lIns="152394" tIns="76197" rIns="152394" bIns="76197" anchor="b" anchorCtr="0">
            <a:noAutofit/>
          </a:bodyPr>
          <a:lstStyle>
            <a:lvl1pPr algn="r">
              <a:buFont typeface="Arial" pitchFamily="34" charset="0"/>
              <a:buNone/>
              <a:defRPr spc="-50" baseline="0">
                <a:gradFill>
                  <a:gsLst>
                    <a:gs pos="0">
                      <a:srgbClr xmlns:mc="http://schemas.openxmlformats.org/markup-compatibility/2006" xmlns:a14="http://schemas.microsoft.com/office/drawing/2010/main" val="000000" mc:Ignorable=""/>
                    </a:gs>
                    <a:gs pos="100000">
                      <a:srgbClr xmlns:mc="http://schemas.openxmlformats.org/markup-compatibility/2006" xmlns:a14="http://schemas.microsoft.com/office/drawing/2010/main" val="000000" mc:Ignorable=""/>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84653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23850"/>
            <a:ext cx="8382000" cy="666385"/>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447799"/>
            <a:ext cx="8382000"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89008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 Future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323850"/>
            <a:ext cx="8382000" cy="666385"/>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447799"/>
            <a:ext cx="8382000"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7924800" y="0"/>
            <a:ext cx="1219200" cy="323850"/>
          </a:xfrm>
          <a:prstGeom prst="rect">
            <a:avLst/>
          </a:prstGeom>
          <a:noFill/>
        </p:spPr>
        <p:txBody>
          <a:bodyPr>
            <a:spAutoFit/>
          </a:bodyPr>
          <a:lstStyle/>
          <a:p>
            <a:pPr fontAlgn="auto">
              <a:spcBef>
                <a:spcPts val="0"/>
              </a:spcBef>
              <a:spcAft>
                <a:spcPts val="0"/>
              </a:spcAft>
              <a:buClr>
                <a:schemeClr val="bg1"/>
              </a:buClr>
              <a:buFont typeface="Calibri" pitchFamily="34" charset="0"/>
              <a:buNone/>
              <a:defRPr/>
            </a:pPr>
            <a:r>
              <a:rPr lang="en-US" sz="1500" b="1" dirty="0">
                <a:solidFill>
                  <a:srgbClr xmlns:mc="http://schemas.openxmlformats.org/markup-compatibility/2006" xmlns:a14="http://schemas.microsoft.com/office/drawing/2010/main" val="CDD5E1" mc:Ignorable=""/>
                </a:solidFill>
                <a:latin typeface="+mn-lt"/>
                <a:ea typeface="+mn-ea"/>
                <a:cs typeface="+mn-cs"/>
              </a:rPr>
              <a:t>&gt;&gt;FUTURE</a:t>
            </a:r>
          </a:p>
        </p:txBody>
      </p:sp>
    </p:spTree>
    <p:extLst>
      <p:ext uri="{BB962C8B-B14F-4D97-AF65-F5344CB8AC3E}">
        <p14:creationId xmlns:p14="http://schemas.microsoft.com/office/powerpoint/2010/main" val="1243381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No Silverligh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727478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Title 1"/>
          <p:cNvSpPr>
            <a:spLocks noGrp="1"/>
          </p:cNvSpPr>
          <p:nvPr>
            <p:ph type="ctrTitle"/>
          </p:nvPr>
        </p:nvSpPr>
        <p:spPr>
          <a:xfrm>
            <a:off x="388248" y="2170741"/>
            <a:ext cx="7681913" cy="642310"/>
          </a:xfrm>
        </p:spPr>
        <p:txBody>
          <a:bodyPr>
            <a:noAutofit/>
          </a:bodyPr>
          <a:lstStyle>
            <a:lvl1pPr>
              <a:lnSpc>
                <a:spcPct val="90000"/>
              </a:lnSpc>
              <a:defRPr sz="4000"/>
            </a:lvl1pPr>
          </a:lstStyle>
          <a:p>
            <a:r>
              <a:rPr lang="en-US" smtClean="0"/>
              <a:t>Click to edit Master title style</a:t>
            </a:r>
            <a:endParaRPr lang="en-US" dirty="0"/>
          </a:p>
        </p:txBody>
      </p:sp>
      <p:sp>
        <p:nvSpPr>
          <p:cNvPr id="5" name="Text Placeholder 6"/>
          <p:cNvSpPr>
            <a:spLocks noGrp="1"/>
          </p:cNvSpPr>
          <p:nvPr>
            <p:ph type="body" sz="quarter" idx="10" hasCustomPrompt="1"/>
          </p:nvPr>
        </p:nvSpPr>
        <p:spPr>
          <a:xfrm>
            <a:off x="390289" y="1905001"/>
            <a:ext cx="1681600" cy="193899"/>
          </a:xfrm>
        </p:spPr>
        <p:txBody>
          <a:bodyPr/>
          <a:lstStyle>
            <a:lvl1pPr marL="0" indent="0" algn="l" defTabSz="914363" rtl="0" eaLnBrk="1" latinLnBrk="0" hangingPunct="1">
              <a:lnSpc>
                <a:spcPct val="90000"/>
              </a:lnSpc>
              <a:spcBef>
                <a:spcPts val="0"/>
              </a:spcBef>
              <a:buFontTx/>
              <a:buNone/>
              <a:defRPr lang="en-US" sz="1400" kern="1200" dirty="0" smtClean="0">
                <a:gradFill>
                  <a:gsLst>
                    <a:gs pos="0">
                      <a:schemeClr val="tx1"/>
                    </a:gs>
                    <a:gs pos="86000">
                      <a:schemeClr val="tx1"/>
                    </a:gs>
                  </a:gsLst>
                  <a:lin ang="5400000" scaled="0"/>
                </a:gradFill>
                <a:latin typeface="Segoe UI" pitchFamily="34" charset="0"/>
                <a:ea typeface="+mn-ea"/>
                <a:cs typeface="+mn-cs"/>
              </a:defRPr>
            </a:lvl1pPr>
          </a:lstStyle>
          <a:p>
            <a:pPr lvl="0"/>
            <a:r>
              <a:rPr lang="en-US" dirty="0" smtClean="0">
                <a:solidFill>
                  <a:srgbClr xmlns:mc="http://schemas.openxmlformats.org/markup-compatibility/2006" xmlns:a14="http://schemas.microsoft.com/office/drawing/2010/main" val="FFFFFF" mc:Ignorable=""/>
                </a:solidFill>
              </a:rPr>
              <a:t>Click to enter Date</a:t>
            </a:r>
            <a:endParaRPr lang="en-US" dirty="0"/>
          </a:p>
        </p:txBody>
      </p:sp>
      <p:sp>
        <p:nvSpPr>
          <p:cNvPr id="6" name="Subtitle 2"/>
          <p:cNvSpPr>
            <a:spLocks noGrp="1"/>
          </p:cNvSpPr>
          <p:nvPr>
            <p:ph type="subTitle" idx="1"/>
          </p:nvPr>
        </p:nvSpPr>
        <p:spPr>
          <a:xfrm>
            <a:off x="388248" y="2821345"/>
            <a:ext cx="7681913" cy="461665"/>
          </a:xfrm>
        </p:spPr>
        <p:txBody>
          <a:bodyPr>
            <a:noAutofit/>
          </a:bodyPr>
          <a:lstStyle>
            <a:lvl1pPr marL="0" indent="0" algn="l">
              <a:lnSpc>
                <a:spcPct val="90000"/>
              </a:lnSpc>
              <a:spcBef>
                <a:spcPts val="0"/>
              </a:spcBef>
              <a:buNone/>
              <a:defRPr sz="20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7" name="Picture 2" descr="Microsoft logo and tagline"/>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black">
          <a:xfrm>
            <a:off x="7632979" y="6478826"/>
            <a:ext cx="1171973" cy="19472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96"/>
            <a:ext cx="8382000"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443865"/>
            <a:ext cx="8382000" cy="476162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2" descr="Microsoft logo and tagline"/>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black">
          <a:xfrm>
            <a:off x="7632979" y="6478826"/>
            <a:ext cx="1171973" cy="19472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1" y="144229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4229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2" descr="Microsoft logo and tagline"/>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black">
          <a:xfrm>
            <a:off x="7632979" y="6478826"/>
            <a:ext cx="1171973" cy="19472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1" y="1096048"/>
            <a:ext cx="4114800" cy="692497"/>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1" y="2174878"/>
            <a:ext cx="4114800" cy="1855893"/>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5" y="1096048"/>
            <a:ext cx="4117019" cy="692497"/>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8"/>
            <a:ext cx="4117974" cy="1855893"/>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2" descr="Microsoft logo and tagline"/>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black">
          <a:xfrm>
            <a:off x="7632979" y="6478826"/>
            <a:ext cx="1171973" cy="19472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Microsoft logo and tagline"/>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black">
          <a:xfrm>
            <a:off x="7632979" y="6478826"/>
            <a:ext cx="1171973" cy="19472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Microsoft logo and tagline"/>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black">
          <a:xfrm>
            <a:off x="7632979" y="6478826"/>
            <a:ext cx="1171973" cy="19472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8800" y="1447200"/>
            <a:ext cx="8363937" cy="2677656"/>
          </a:xfrm>
          <a:noFill/>
        </p:spPr>
        <p:txBody>
          <a:bodyPr/>
          <a:lstStyle>
            <a:lvl1pPr marL="0" indent="0">
              <a:lnSpc>
                <a:spcPct val="90000"/>
              </a:lnSpc>
              <a:buFontTx/>
              <a:buNone/>
              <a:defRPr>
                <a:solidFill>
                  <a:schemeClr val="tx2"/>
                </a:solidFill>
                <a:latin typeface="Consolas" pitchFamily="49" charset="0"/>
                <a:cs typeface="Consolas" pitchFamily="49" charset="0"/>
              </a:defRPr>
            </a:lvl1pPr>
            <a:lvl2pPr marL="460375" indent="0">
              <a:lnSpc>
                <a:spcPct val="90000"/>
              </a:lnSpc>
              <a:buFontTx/>
              <a:buNone/>
              <a:defRPr sz="3200">
                <a:solidFill>
                  <a:schemeClr val="tx2"/>
                </a:solidFill>
                <a:latin typeface="Consolas" pitchFamily="49" charset="0"/>
                <a:cs typeface="Consolas" pitchFamily="49" charset="0"/>
              </a:defRPr>
            </a:lvl2pPr>
            <a:lvl3pPr marL="855663" indent="0">
              <a:lnSpc>
                <a:spcPct val="90000"/>
              </a:lnSpc>
              <a:buFontTx/>
              <a:buNone/>
              <a:defRPr sz="3200">
                <a:solidFill>
                  <a:schemeClr val="tx2"/>
                </a:solidFill>
                <a:latin typeface="Consolas" pitchFamily="49" charset="0"/>
                <a:cs typeface="Consolas" pitchFamily="49" charset="0"/>
              </a:defRPr>
            </a:lvl3pPr>
            <a:lvl4pPr marL="1258888" indent="0">
              <a:lnSpc>
                <a:spcPct val="90000"/>
              </a:lnSpc>
              <a:buFontTx/>
              <a:buNone/>
              <a:defRPr sz="3200">
                <a:solidFill>
                  <a:schemeClr val="tx2"/>
                </a:solidFill>
                <a:latin typeface="Consolas" pitchFamily="49" charset="0"/>
                <a:cs typeface="Consolas" pitchFamily="49" charset="0"/>
              </a:defRPr>
            </a:lvl4pPr>
            <a:lvl5pPr marL="1604963" indent="0">
              <a:lnSpc>
                <a:spcPct val="90000"/>
              </a:lnSpc>
              <a:buFontTx/>
              <a:buNone/>
              <a:defRPr sz="3200">
                <a:solidFill>
                  <a:schemeClr val="tx2"/>
                </a:soli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2" descr="Microsoft logo and tagline"/>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black">
          <a:xfrm>
            <a:off x="7632979" y="6478826"/>
            <a:ext cx="1171973" cy="194722"/>
          </a:xfrm>
          <a:prstGeom prst="rect">
            <a:avLst/>
          </a:prstGeom>
          <a:noFill/>
          <a:ln>
            <a:noFill/>
          </a:ln>
        </p:spPr>
      </p:pic>
    </p:spTree>
    <p:extLst>
      <p:ext uri="{BB962C8B-B14F-4D97-AF65-F5344CB8AC3E}">
        <p14:creationId xmlns:p14="http://schemas.microsoft.com/office/powerpoint/2010/main" val="304803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pecial Slide">
    <p:spTree>
      <p:nvGrpSpPr>
        <p:cNvPr id="1" name=""/>
        <p:cNvGrpSpPr/>
        <p:nvPr/>
      </p:nvGrpSpPr>
      <p:grpSpPr>
        <a:xfrm>
          <a:off x="0" y="0"/>
          <a:ext cx="0" cy="0"/>
          <a:chOff x="0" y="0"/>
          <a:chExt cx="0" cy="0"/>
        </a:xfrm>
      </p:grpSpPr>
      <p:sp>
        <p:nvSpPr>
          <p:cNvPr id="2" name="Title 1"/>
          <p:cNvSpPr>
            <a:spLocks noGrp="1"/>
          </p:cNvSpPr>
          <p:nvPr>
            <p:ph type="ctrTitle"/>
          </p:nvPr>
        </p:nvSpPr>
        <p:spPr>
          <a:xfrm>
            <a:off x="856284" y="2362200"/>
            <a:ext cx="6994362" cy="1524000"/>
          </a:xfrm>
        </p:spPr>
        <p:txBody>
          <a:bodyPr anchor="t" anchorCtr="0">
            <a:noAutofit/>
          </a:bodyPr>
          <a:lstStyle>
            <a:lvl1pPr algn="l" defTabSz="914363" rtl="0" eaLnBrk="1" latinLnBrk="0" hangingPunct="1">
              <a:lnSpc>
                <a:spcPct val="90000"/>
              </a:lnSpc>
              <a:spcBef>
                <a:spcPct val="0"/>
              </a:spcBef>
              <a:buNone/>
              <a:defRPr lang="en-US" sz="5400" b="0" kern="1200" cap="none" spc="-15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856286" y="3886202"/>
            <a:ext cx="3315563" cy="461665"/>
          </a:xfrm>
        </p:spPr>
        <p:txBody>
          <a:bodyPr>
            <a:noAutofit/>
          </a:bodyPr>
          <a:lstStyle>
            <a:lvl1pPr marL="0" indent="0" algn="l" defTabSz="914363" rtl="0" eaLnBrk="1" latinLnBrk="0" hangingPunct="1">
              <a:lnSpc>
                <a:spcPct val="90000"/>
              </a:lnSpc>
              <a:spcBef>
                <a:spcPts val="0"/>
              </a:spcBef>
              <a:buSzPct val="85000"/>
              <a:buFontTx/>
              <a:buNone/>
              <a:defRPr lang="en-US" sz="3200" kern="1200" dirty="0">
                <a:gradFill>
                  <a:gsLst>
                    <a:gs pos="0">
                      <a:schemeClr val="tx2"/>
                    </a:gs>
                    <a:gs pos="100000">
                      <a:schemeClr val="tx2"/>
                    </a:gs>
                  </a:gsLst>
                  <a:path path="rect">
                    <a:fillToRect l="100000" t="100000"/>
                  </a:path>
                </a:gra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89436" y="228600"/>
            <a:ext cx="8363937"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8000" b="1" i="1" u="none" strike="noStrike" kern="1200" cap="none" spc="-642" normalizeH="0" baseline="0" noProof="0" dirty="0" smtClean="0">
                <a:ln w="11430"/>
                <a:gradFill>
                  <a:gsLst>
                    <a:gs pos="0">
                      <a:schemeClr val="tx1"/>
                    </a:gs>
                    <a:gs pos="88000">
                      <a:schemeClr val="tx1">
                        <a:alpha val="35000"/>
                      </a:schemeClr>
                    </a:gs>
                  </a:gsLst>
                  <a:lin ang="5400000"/>
                </a:gradFill>
                <a:effectLst/>
                <a:uLnTx/>
                <a:uFillTx/>
                <a:latin typeface="Segoe UI" pitchFamily="34" charset="0"/>
                <a:ea typeface="+mn-ea"/>
                <a:cs typeface="+mn-cs"/>
              </a:defRPr>
            </a:lvl1pPr>
          </a:lstStyle>
          <a:p>
            <a:pPr lvl="0"/>
            <a:r>
              <a:rPr lang="en-US" dirty="0" smtClean="0"/>
              <a:t>click to…</a:t>
            </a:r>
          </a:p>
        </p:txBody>
      </p:sp>
      <p:sp>
        <p:nvSpPr>
          <p:cNvPr id="5" name="Rectangle 4"/>
          <p:cNvSpPr/>
          <p:nvPr/>
        </p:nvSpPr>
        <p:spPr bwMode="auto">
          <a:xfrm>
            <a:off x="0" y="0"/>
            <a:ext cx="9144000" cy="3291840"/>
          </a:xfrm>
          <a:prstGeom prst="rect">
            <a:avLst/>
          </a:prstGeom>
          <a:gradFill>
            <a:gsLst>
              <a:gs pos="0">
                <a:srgbClr xmlns:mc="http://schemas.openxmlformats.org/markup-compatibility/2006" xmlns:a14="http://schemas.microsoft.com/office/drawing/2010/main" val="000000" mc:Ignorable="">
                  <a:alpha val="0"/>
                </a:srgbClr>
              </a:gs>
              <a:gs pos="100000">
                <a:srgbClr xmlns:mc="http://schemas.openxmlformats.org/markup-compatibility/2006" xmlns:a14="http://schemas.microsoft.com/office/drawing/2010/main" val="000000" mc:Ignorable="">
                  <a:alpha val="67000"/>
                </a:srgbClr>
              </a:gs>
            </a:gsLs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endParaRPr>
          </a:p>
        </p:txBody>
      </p:sp>
      <p:pic>
        <p:nvPicPr>
          <p:cNvPr id="6" name="Picture 2" descr="Microsoft logo and tagline"/>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black">
          <a:xfrm>
            <a:off x="7632979" y="6478826"/>
            <a:ext cx="1171973" cy="194722"/>
          </a:xfrm>
          <a:prstGeom prst="rect">
            <a:avLst/>
          </a:prstGeom>
          <a:noFill/>
          <a:ln>
            <a:noFill/>
          </a:ln>
        </p:spPr>
      </p:pic>
    </p:spTree>
    <p:extLst>
      <p:ext uri="{BB962C8B-B14F-4D97-AF65-F5344CB8AC3E}">
        <p14:creationId xmlns:p14="http://schemas.microsoft.com/office/powerpoint/2010/main" val="4171450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96"/>
            <a:ext cx="8382000"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0" y="1443611"/>
            <a:ext cx="8382000" cy="2000548"/>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79491" y="6385084"/>
            <a:ext cx="2017609" cy="298679"/>
          </a:xfrm>
          <a:prstGeom prst="rect">
            <a:avLst/>
          </a:prstGeom>
        </p:spPr>
      </p:pic>
    </p:spTree>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60" r:id="rId11"/>
    <p:sldLayoutId id="2147483661" r:id="rId12"/>
    <p:sldLayoutId id="2147483673" r:id="rId13"/>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4800" b="0" kern="1200" cap="none" spc="-150" dirty="0" smtClean="0">
          <a:ln w="3175">
            <a:noFill/>
          </a:ln>
          <a:solidFill>
            <a:schemeClr val="accent1"/>
          </a:solidFill>
          <a:effectLst/>
          <a:latin typeface="Segoe UI" pitchFamily="34" charset="0"/>
          <a:ea typeface="+mn-ea"/>
          <a:cs typeface="Arial" charset="0"/>
        </a:defRPr>
      </a:lvl1pPr>
    </p:titleStyle>
    <p:bodyStyle>
      <a:lvl1pPr marL="460375" indent="-460375" algn="l" defTabSz="914363" rtl="0" eaLnBrk="1" latinLnBrk="0" hangingPunct="1">
        <a:lnSpc>
          <a:spcPct val="90000"/>
        </a:lnSpc>
        <a:spcBef>
          <a:spcPct val="20000"/>
        </a:spcBef>
        <a:buFont typeface="Segoe UI" pitchFamily="34" charset="0"/>
        <a:buChar char="−"/>
        <a:defRPr sz="3200" kern="1200">
          <a:gradFill>
            <a:gsLst>
              <a:gs pos="0">
                <a:schemeClr val="tx1"/>
              </a:gs>
              <a:gs pos="86000">
                <a:schemeClr val="tx1"/>
              </a:gs>
            </a:gsLst>
            <a:lin ang="5400000" scaled="0"/>
          </a:gradFill>
          <a:latin typeface="Segoe UI" pitchFamily="34" charset="0"/>
          <a:ea typeface="+mn-ea"/>
          <a:cs typeface="+mn-cs"/>
        </a:defRPr>
      </a:lvl1pPr>
      <a:lvl2pPr marL="855663" indent="-395288" algn="l" defTabSz="914363" rtl="0" eaLnBrk="1" latinLnBrk="0" hangingPunct="1">
        <a:lnSpc>
          <a:spcPct val="90000"/>
        </a:lnSpc>
        <a:spcBef>
          <a:spcPct val="20000"/>
        </a:spcBef>
        <a:buFont typeface="Segoe UI" pitchFamily="34" charset="0"/>
        <a:buChar char="−"/>
        <a:defRPr sz="2800" kern="1200">
          <a:gradFill>
            <a:gsLst>
              <a:gs pos="0">
                <a:schemeClr val="tx1"/>
              </a:gs>
              <a:gs pos="86000">
                <a:schemeClr val="tx1"/>
              </a:gs>
            </a:gsLst>
            <a:lin ang="5400000" scaled="0"/>
          </a:gradFill>
          <a:latin typeface="Segoe UI" pitchFamily="34" charset="0"/>
          <a:ea typeface="+mn-ea"/>
          <a:cs typeface="+mn-cs"/>
        </a:defRPr>
      </a:lvl2pPr>
      <a:lvl3pPr marL="1258888" indent="-403225" algn="l" defTabSz="914363" rtl="0" eaLnBrk="1" latinLnBrk="0" hangingPunct="1">
        <a:lnSpc>
          <a:spcPct val="90000"/>
        </a:lnSpc>
        <a:spcBef>
          <a:spcPct val="20000"/>
        </a:spcBef>
        <a:buFont typeface="Segoe UI" pitchFamily="34" charset="0"/>
        <a:buChar char="−"/>
        <a:defRPr sz="2400" kern="1200">
          <a:gradFill>
            <a:gsLst>
              <a:gs pos="0">
                <a:schemeClr val="tx1"/>
              </a:gs>
              <a:gs pos="86000">
                <a:schemeClr val="tx1"/>
              </a:gs>
            </a:gsLst>
            <a:lin ang="5400000" scaled="0"/>
          </a:gradFill>
          <a:latin typeface="Segoe UI" pitchFamily="34" charset="0"/>
          <a:ea typeface="+mn-ea"/>
          <a:cs typeface="+mn-cs"/>
        </a:defRPr>
      </a:lvl3pPr>
      <a:lvl4pPr marL="1604963" indent="-346075" algn="l" defTabSz="914363" rtl="0" eaLnBrk="1" latinLnBrk="0" hangingPunct="1">
        <a:lnSpc>
          <a:spcPct val="90000"/>
        </a:lnSpc>
        <a:spcBef>
          <a:spcPct val="20000"/>
        </a:spcBef>
        <a:buFont typeface="Segoe UI" pitchFamily="34" charset="0"/>
        <a:buChar char="−"/>
        <a:defRPr sz="2000" kern="1200">
          <a:gradFill>
            <a:gsLst>
              <a:gs pos="0">
                <a:schemeClr val="tx1"/>
              </a:gs>
              <a:gs pos="86000">
                <a:schemeClr val="tx1"/>
              </a:gs>
            </a:gsLst>
            <a:lin ang="5400000" scaled="0"/>
          </a:gradFill>
          <a:latin typeface="Segoe UI" pitchFamily="34" charset="0"/>
          <a:ea typeface="+mn-ea"/>
          <a:cs typeface="+mn-cs"/>
        </a:defRPr>
      </a:lvl4pPr>
      <a:lvl5pPr marL="1941513" indent="-336550" algn="l" defTabSz="914363" rtl="0" eaLnBrk="1" latinLnBrk="0" hangingPunct="1">
        <a:lnSpc>
          <a:spcPct val="90000"/>
        </a:lnSpc>
        <a:spcBef>
          <a:spcPct val="20000"/>
        </a:spcBef>
        <a:buFont typeface="Segoe UI" pitchFamily="34" charset="0"/>
        <a:buChar char="−"/>
        <a:defRPr sz="2000" kern="1200">
          <a:gradFill>
            <a:gsLst>
              <a:gs pos="0">
                <a:schemeClr val="tx1"/>
              </a:gs>
              <a:gs pos="86000">
                <a:schemeClr val="tx1"/>
              </a:gs>
            </a:gsLst>
            <a:lin ang="5400000" scaled="0"/>
          </a:gradFill>
          <a:latin typeface="Segoe U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hyperlink" Target="http://microsoft.com/learning" TargetMode="External"/><Relationship Id="rId2" Type="http://schemas.openxmlformats.org/officeDocument/2006/relationships/hyperlink" Target="http://msdn.com/" TargetMode="Externa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emf"/></Relationships>
</file>

<file path=ppt/slides/_rels/slide27.xml.rels><?xml version="1.0" encoding="UTF-8" standalone="yes"?>
<Relationships xmlns="http://schemas.openxmlformats.org/package/2006/relationships"><Relationship Id="rId8" Type="http://schemas.openxmlformats.org/officeDocument/2006/relationships/hyperlink" Target="http://www.facebook.com/group.php?gid=316918354564" TargetMode="External"/><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twitter.com/msdevsa" TargetMode="External"/><Relationship Id="rId5" Type="http://schemas.openxmlformats.org/officeDocument/2006/relationships/image" Target="../media/image16.png"/><Relationship Id="rId4" Type="http://schemas.openxmlformats.org/officeDocument/2006/relationships/hyperlink" Target="blogs.msdn.com/southafrica"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hyperlink" Target="http://www.amazon.com/gp/product/images/B001TH7F88/ref=dp_otherviews_6?ie=UTF8&amp;s=pc&amp;img=6"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ZA" dirty="0" smtClean="0"/>
              <a:t>Introducing Silverlight 4.0</a:t>
            </a:r>
            <a:endParaRPr lang="en-ZA" dirty="0"/>
          </a:p>
        </p:txBody>
      </p:sp>
      <p:sp>
        <p:nvSpPr>
          <p:cNvPr id="5" name="Subtitle 4"/>
          <p:cNvSpPr>
            <a:spLocks noGrp="1"/>
          </p:cNvSpPr>
          <p:nvPr>
            <p:ph type="subTitle" idx="1"/>
          </p:nvPr>
        </p:nvSpPr>
        <p:spPr>
          <a:xfrm>
            <a:off x="500034" y="3019826"/>
            <a:ext cx="5848782" cy="480612"/>
          </a:xfrm>
        </p:spPr>
        <p:txBody>
          <a:bodyPr/>
          <a:lstStyle/>
          <a:p>
            <a:r>
              <a:rPr lang="en-ZA" sz="1600" dirty="0" smtClean="0">
                <a:latin typeface="Consolas" pitchFamily="49" charset="0"/>
                <a:cs typeface="Consolas" pitchFamily="49" charset="0"/>
              </a:rPr>
              <a:t>&lt;Presenter Name=“</a:t>
            </a:r>
            <a:r>
              <a:rPr lang="en-ZA" sz="1600" b="1" dirty="0" smtClean="0">
                <a:solidFill>
                  <a:schemeClr val="tx1">
                    <a:lumMod val="85000"/>
                  </a:schemeClr>
                </a:solidFill>
                <a:latin typeface="Consolas" pitchFamily="49" charset="0"/>
                <a:cs typeface="Consolas" pitchFamily="49" charset="0"/>
              </a:rPr>
              <a:t>Rudi </a:t>
            </a:r>
            <a:r>
              <a:rPr lang="en-ZA" sz="1600" b="1" dirty="0" err="1" smtClean="0">
                <a:solidFill>
                  <a:schemeClr val="tx1">
                    <a:lumMod val="85000"/>
                  </a:schemeClr>
                </a:solidFill>
                <a:latin typeface="Consolas" pitchFamily="49" charset="0"/>
                <a:cs typeface="Consolas" pitchFamily="49" charset="0"/>
              </a:rPr>
              <a:t>Grobler</a:t>
            </a:r>
            <a:r>
              <a:rPr lang="en-ZA" sz="1600" dirty="0" smtClean="0">
                <a:latin typeface="Consolas" pitchFamily="49" charset="0"/>
                <a:cs typeface="Consolas" pitchFamily="49" charset="0"/>
              </a:rPr>
              <a:t>”&gt;</a:t>
            </a:r>
          </a:p>
          <a:p>
            <a:r>
              <a:rPr lang="en-ZA" sz="1600" dirty="0" smtClean="0">
                <a:latin typeface="Consolas" pitchFamily="49" charset="0"/>
                <a:cs typeface="Consolas" pitchFamily="49" charset="0"/>
              </a:rPr>
              <a:t>  &lt;</a:t>
            </a:r>
            <a:r>
              <a:rPr lang="en-ZA" sz="1600" dirty="0" err="1" smtClean="0">
                <a:latin typeface="Consolas" pitchFamily="49" charset="0"/>
                <a:cs typeface="Consolas" pitchFamily="49" charset="0"/>
              </a:rPr>
              <a:t>Presenter.ContactDetails</a:t>
            </a:r>
            <a:r>
              <a:rPr lang="en-ZA" sz="1600" dirty="0" smtClean="0">
                <a:latin typeface="Consolas" pitchFamily="49" charset="0"/>
                <a:cs typeface="Consolas" pitchFamily="49" charset="0"/>
              </a:rPr>
              <a:t>&gt;</a:t>
            </a:r>
          </a:p>
          <a:p>
            <a:r>
              <a:rPr lang="en-ZA" sz="1600" dirty="0" smtClean="0">
                <a:latin typeface="Consolas" pitchFamily="49" charset="0"/>
                <a:cs typeface="Consolas" pitchFamily="49" charset="0"/>
              </a:rPr>
              <a:t>    &lt;Company Source=“</a:t>
            </a:r>
            <a:r>
              <a:rPr lang="en-ZA" sz="1600" dirty="0" err="1" smtClean="0">
                <a:solidFill>
                  <a:schemeClr val="tx1">
                    <a:lumMod val="85000"/>
                  </a:schemeClr>
                </a:solidFill>
                <a:latin typeface="Consolas" pitchFamily="49" charset="0"/>
                <a:cs typeface="Consolas" pitchFamily="49" charset="0"/>
              </a:rPr>
              <a:t>Barone</a:t>
            </a:r>
            <a:r>
              <a:rPr lang="en-ZA" sz="1600" dirty="0" smtClean="0">
                <a:solidFill>
                  <a:schemeClr val="tx1">
                    <a:lumMod val="85000"/>
                  </a:schemeClr>
                </a:solidFill>
                <a:latin typeface="Consolas" pitchFamily="49" charset="0"/>
                <a:cs typeface="Consolas" pitchFamily="49" charset="0"/>
              </a:rPr>
              <a:t>, Budge &amp; Dominick</a:t>
            </a:r>
            <a:r>
              <a:rPr lang="en-ZA" sz="1600" dirty="0" smtClean="0">
                <a:latin typeface="Consolas" pitchFamily="49" charset="0"/>
                <a:cs typeface="Consolas" pitchFamily="49" charset="0"/>
              </a:rPr>
              <a:t>” /&gt;</a:t>
            </a:r>
          </a:p>
          <a:p>
            <a:r>
              <a:rPr lang="en-ZA" sz="1600" dirty="0" smtClean="0">
                <a:latin typeface="Consolas" pitchFamily="49" charset="0"/>
                <a:cs typeface="Consolas" pitchFamily="49" charset="0"/>
              </a:rPr>
              <a:t>    &lt;Blog Source=“</a:t>
            </a:r>
            <a:r>
              <a:rPr lang="en-ZA" sz="1600" dirty="0" smtClean="0">
                <a:solidFill>
                  <a:schemeClr val="tx1">
                    <a:lumMod val="85000"/>
                  </a:schemeClr>
                </a:solidFill>
                <a:latin typeface="Consolas" pitchFamily="49" charset="0"/>
                <a:cs typeface="Consolas" pitchFamily="49" charset="0"/>
              </a:rPr>
              <a:t>http://www.rudigrobler.net</a:t>
            </a:r>
            <a:r>
              <a:rPr lang="en-ZA" sz="1600" dirty="0" smtClean="0">
                <a:latin typeface="Consolas" pitchFamily="49" charset="0"/>
                <a:cs typeface="Consolas" pitchFamily="49" charset="0"/>
              </a:rPr>
              <a:t>”/&gt; </a:t>
            </a:r>
          </a:p>
          <a:p>
            <a:r>
              <a:rPr lang="en-ZA" sz="1600" dirty="0" smtClean="0">
                <a:latin typeface="Consolas" pitchFamily="49" charset="0"/>
                <a:cs typeface="Consolas" pitchFamily="49" charset="0"/>
              </a:rPr>
              <a:t>    &lt;Twitter Source=“</a:t>
            </a:r>
            <a:r>
              <a:rPr lang="en-ZA" sz="1600" dirty="0" smtClean="0">
                <a:solidFill>
                  <a:schemeClr val="tx1">
                    <a:lumMod val="85000"/>
                  </a:schemeClr>
                </a:solidFill>
                <a:latin typeface="Consolas" pitchFamily="49" charset="0"/>
                <a:cs typeface="Consolas" pitchFamily="49" charset="0"/>
              </a:rPr>
              <a:t>@</a:t>
            </a:r>
            <a:r>
              <a:rPr lang="en-ZA" sz="1600" dirty="0" err="1" smtClean="0">
                <a:solidFill>
                  <a:schemeClr val="tx1">
                    <a:lumMod val="85000"/>
                  </a:schemeClr>
                </a:solidFill>
                <a:latin typeface="Consolas" pitchFamily="49" charset="0"/>
                <a:cs typeface="Consolas" pitchFamily="49" charset="0"/>
              </a:rPr>
              <a:t>rudigrobler</a:t>
            </a:r>
            <a:r>
              <a:rPr lang="en-ZA" sz="1600" dirty="0" smtClean="0">
                <a:latin typeface="Consolas" pitchFamily="49" charset="0"/>
                <a:cs typeface="Consolas" pitchFamily="49" charset="0"/>
              </a:rPr>
              <a:t>” /&gt;</a:t>
            </a:r>
          </a:p>
          <a:p>
            <a:r>
              <a:rPr lang="en-ZA" sz="1600" dirty="0" smtClean="0">
                <a:latin typeface="Consolas" pitchFamily="49" charset="0"/>
                <a:cs typeface="Consolas" pitchFamily="49" charset="0"/>
              </a:rPr>
              <a:t>    &lt;Email Source=“</a:t>
            </a:r>
            <a:r>
              <a:rPr lang="en-ZA" sz="1600" dirty="0" smtClean="0">
                <a:solidFill>
                  <a:schemeClr val="tx1">
                    <a:lumMod val="85000"/>
                  </a:schemeClr>
                </a:solidFill>
                <a:latin typeface="Consolas" pitchFamily="49" charset="0"/>
                <a:cs typeface="Consolas" pitchFamily="49" charset="0"/>
              </a:rPr>
              <a:t>rudi@bbd.co.za</a:t>
            </a:r>
            <a:r>
              <a:rPr lang="en-ZA" sz="1600" dirty="0" smtClean="0">
                <a:latin typeface="Consolas" pitchFamily="49" charset="0"/>
                <a:cs typeface="Consolas" pitchFamily="49" charset="0"/>
              </a:rPr>
              <a:t>” /&gt; </a:t>
            </a:r>
          </a:p>
          <a:p>
            <a:r>
              <a:rPr lang="en-ZA" sz="1600" dirty="0" smtClean="0">
                <a:latin typeface="Consolas" pitchFamily="49" charset="0"/>
                <a:cs typeface="Consolas" pitchFamily="49" charset="0"/>
              </a:rPr>
              <a:t>  &lt;/</a:t>
            </a:r>
            <a:r>
              <a:rPr lang="en-ZA" sz="1600" dirty="0" err="1" smtClean="0">
                <a:latin typeface="Consolas" pitchFamily="49" charset="0"/>
                <a:cs typeface="Consolas" pitchFamily="49" charset="0"/>
              </a:rPr>
              <a:t>Presenter.ContactDetails</a:t>
            </a:r>
            <a:r>
              <a:rPr lang="en-ZA" sz="1600" dirty="0" smtClean="0">
                <a:latin typeface="Consolas" pitchFamily="49" charset="0"/>
                <a:cs typeface="Consolas" pitchFamily="49" charset="0"/>
              </a:rPr>
              <a:t>&gt;</a:t>
            </a:r>
          </a:p>
          <a:p>
            <a:r>
              <a:rPr lang="en-ZA" sz="1600" dirty="0" smtClean="0">
                <a:latin typeface="Consolas" pitchFamily="49" charset="0"/>
                <a:cs typeface="Consolas" pitchFamily="49" charset="0"/>
              </a:rPr>
              <a:t>&lt;/Presenter&gt;</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Parser</a:t>
            </a:r>
            <a:endParaRPr lang="en-US" dirty="0"/>
          </a:p>
        </p:txBody>
      </p:sp>
      <p:sp>
        <p:nvSpPr>
          <p:cNvPr id="3" name="Content Placeholder 2"/>
          <p:cNvSpPr>
            <a:spLocks noGrp="1"/>
          </p:cNvSpPr>
          <p:nvPr>
            <p:ph type="body" sz="quarter" idx="10"/>
          </p:nvPr>
        </p:nvSpPr>
        <p:spPr>
          <a:prstGeom prst="rect">
            <a:avLst/>
          </a:prstGeom>
        </p:spPr>
        <p:txBody>
          <a:bodyPr>
            <a:normAutofit/>
          </a:bodyPr>
          <a:lstStyle/>
          <a:p>
            <a:r>
              <a:rPr lang="en-US" sz="2000" dirty="0" smtClean="0"/>
              <a:t>New architecture enables future innovation</a:t>
            </a:r>
          </a:p>
          <a:p>
            <a:r>
              <a:rPr lang="en-US" sz="2000" dirty="0" smtClean="0"/>
              <a:t>Performance and stability improvements</a:t>
            </a:r>
          </a:p>
          <a:p>
            <a:r>
              <a:rPr lang="en-US" sz="2000" dirty="0"/>
              <a:t>Support setting order-dependent properties</a:t>
            </a:r>
          </a:p>
          <a:p>
            <a:r>
              <a:rPr lang="en-US" sz="2000" dirty="0" err="1" smtClean="0"/>
              <a:t>XmlnsPrefix</a:t>
            </a:r>
            <a:r>
              <a:rPr lang="en-US" sz="2000" dirty="0" smtClean="0"/>
              <a:t> &amp; </a:t>
            </a:r>
            <a:r>
              <a:rPr lang="en-US" sz="2000" dirty="0" err="1" smtClean="0"/>
              <a:t>XmlnsDefinition</a:t>
            </a:r>
            <a:r>
              <a:rPr lang="en-US" sz="2000" dirty="0" smtClean="0"/>
              <a:t> attributes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2909902"/>
            <a:ext cx="8455007" cy="2590800"/>
          </a:xfrm>
          <a:prstGeom prst="round2DiagRect">
            <a:avLst>
              <a:gd name="adj1" fmla="val 16667"/>
              <a:gd name="adj2" fmla="val 0"/>
            </a:avLst>
          </a:prstGeom>
          <a:ln w="88900" cap="sq">
            <a:solidFill>
              <a:srgbClr xmlns:mc="http://schemas.openxmlformats.org/markup-compatibility/2006" xmlns:a14="http://schemas.microsoft.com/office/drawing/2010/main" val="FFFFFF" mc:Ignorable=""/>
            </a:solidFill>
            <a:miter lim="800000"/>
          </a:ln>
          <a:effectLst>
            <a:outerShdw blurRad="254000" algn="tl" rotWithShape="0">
              <a:srgbClr xmlns:mc="http://schemas.openxmlformats.org/markup-compatibility/2006" xmlns:a14="http://schemas.microsoft.com/office/drawing/2010/main" val="000000" mc:Ignorable="">
                <a:alpha val="43000"/>
              </a:srgbClr>
            </a:outerShdw>
          </a:effectLst>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6434"/>
          <a:stretch/>
        </p:blipFill>
        <p:spPr bwMode="auto">
          <a:xfrm>
            <a:off x="304799" y="2909902"/>
            <a:ext cx="8425049" cy="2101362"/>
          </a:xfrm>
          <a:prstGeom prst="round2DiagRect">
            <a:avLst>
              <a:gd name="adj1" fmla="val 16667"/>
              <a:gd name="adj2" fmla="val 0"/>
            </a:avLst>
          </a:prstGeom>
          <a:ln w="88900" cap="sq">
            <a:solidFill>
              <a:srgbClr xmlns:mc="http://schemas.openxmlformats.org/markup-compatibility/2006" xmlns:a14="http://schemas.microsoft.com/office/drawing/2010/main" val="FFFFFF" mc:Ignorable=""/>
            </a:solidFill>
            <a:miter lim="800000"/>
          </a:ln>
          <a:effectLst>
            <a:outerShdw blurRad="254000" algn="tl" rotWithShape="0">
              <a:srgbClr xmlns:mc="http://schemas.openxmlformats.org/markup-compatibility/2006" xmlns:a14="http://schemas.microsoft.com/office/drawing/2010/main" val="000000" mc:Ignorable="">
                <a:alpha val="43000"/>
              </a:srgbClr>
            </a:outerShdw>
          </a:effectLst>
          <a:extLst>
            <a:ext uri="{909E8E84-426E-40DD-AFC4-6F175D3DCCD1}">
              <a14:hiddenFill xmlns:a14="http://schemas.microsoft.com/office/drawing/2010/main">
                <a:solidFill>
                  <a:schemeClr val="accent1"/>
                </a:solidFill>
              </a14:hiddenFill>
            </a:ext>
          </a:extLst>
        </p:spPr>
      </p:pic>
      <p:sp>
        <p:nvSpPr>
          <p:cNvPr id="6" name="Rounded Rectangle 5"/>
          <p:cNvSpPr/>
          <p:nvPr/>
        </p:nvSpPr>
        <p:spPr bwMode="auto">
          <a:xfrm>
            <a:off x="8001024" y="285728"/>
            <a:ext cx="785818" cy="428628"/>
          </a:xfrm>
          <a:prstGeom prst="roundRect">
            <a:avLst/>
          </a:prstGeom>
          <a:gradFill>
            <a:gsLst>
              <a:gs pos="0">
                <a:schemeClr val="accent3">
                  <a:lumMod val="60000"/>
                  <a:lumOff val="40000"/>
                </a:schemeClr>
              </a:gs>
              <a:gs pos="72000">
                <a:schemeClr val="accent3">
                  <a:lumMod val="75000"/>
                </a:schemeClr>
              </a:gs>
              <a:gs pos="100000">
                <a:schemeClr val="accent3">
                  <a:lumMod val="50000"/>
                </a:schemeClr>
              </a:gs>
            </a:gsLst>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ZA"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latin typeface="Segoe UI" pitchFamily="34" charset="0"/>
              </a:rPr>
              <a:t>RC</a:t>
            </a:r>
          </a:p>
        </p:txBody>
      </p:sp>
    </p:spTree>
    <p:extLst>
      <p:ext uri="{BB962C8B-B14F-4D97-AF65-F5344CB8AC3E}">
        <p14:creationId xmlns:p14="http://schemas.microsoft.com/office/powerpoint/2010/main" val="462481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hidden"/>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Common Feature Requests</a:t>
            </a:r>
            <a:endParaRPr lang="en-ZA" dirty="0"/>
          </a:p>
        </p:txBody>
      </p:sp>
      <p:sp>
        <p:nvSpPr>
          <p:cNvPr id="3" name="Text Placeholder 2"/>
          <p:cNvSpPr>
            <a:spLocks noGrp="1"/>
          </p:cNvSpPr>
          <p:nvPr>
            <p:ph type="body" sz="quarter" idx="10"/>
          </p:nvPr>
        </p:nvSpPr>
        <p:spPr/>
        <p:txBody>
          <a:bodyPr/>
          <a:lstStyle/>
          <a:p>
            <a:r>
              <a:rPr lang="en-ZA" dirty="0" smtClean="0"/>
              <a:t>Dragging files into </a:t>
            </a:r>
            <a:r>
              <a:rPr lang="en-ZA" dirty="0" err="1" smtClean="0"/>
              <a:t>silverlight</a:t>
            </a:r>
            <a:endParaRPr lang="en-ZA" dirty="0" smtClean="0"/>
          </a:p>
          <a:p>
            <a:r>
              <a:rPr lang="en-ZA" dirty="0" smtClean="0"/>
              <a:t>Right click support</a:t>
            </a:r>
          </a:p>
          <a:p>
            <a:r>
              <a:rPr lang="en-ZA" dirty="0" smtClean="0"/>
              <a:t>Printing support</a:t>
            </a:r>
            <a:endParaRPr lang="en-ZA"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Scrapbook</a:t>
            </a:r>
            <a:br>
              <a:rPr lang="en-US" dirty="0" smtClean="0"/>
            </a:br>
            <a:r>
              <a:rPr lang="en-US" sz="2800" dirty="0" smtClean="0">
                <a:solidFill>
                  <a:schemeClr val="tx1">
                    <a:lumMod val="85000"/>
                  </a:schemeClr>
                </a:solidFill>
              </a:rPr>
              <a:t>Drag &amp; Drop, Right-click &amp; Printing</a:t>
            </a:r>
            <a:endParaRPr lang="en-US" sz="2800" dirty="0">
              <a:solidFill>
                <a:schemeClr val="tx1">
                  <a:lumMod val="75000"/>
                </a:schemeClr>
              </a:solidFill>
              <a:latin typeface="Segoe UI Light" pitchFamily="34" charset="0"/>
            </a:endParaRPr>
          </a:p>
        </p:txBody>
      </p:sp>
      <p:sp>
        <p:nvSpPr>
          <p:cNvPr id="4" name="Text Placeholder 3"/>
          <p:cNvSpPr>
            <a:spLocks noGrp="1"/>
          </p:cNvSpPr>
          <p:nvPr>
            <p:ph type="body" sz="quarter" idx="10"/>
          </p:nvPr>
        </p:nvSpPr>
        <p:spPr/>
        <p:txBody>
          <a:bodyPr/>
          <a:lstStyle/>
          <a:p>
            <a:r>
              <a:rPr lang="en-US" dirty="0" smtClean="0"/>
              <a:t>&lt;demo/&gt;</a:t>
            </a:r>
            <a:endParaRPr lang="en-US" dirty="0"/>
          </a:p>
        </p:txBody>
      </p:sp>
    </p:spTree>
    <p:extLst>
      <p:ext uri="{BB962C8B-B14F-4D97-AF65-F5344CB8AC3E}">
        <p14:creationId xmlns:p14="http://schemas.microsoft.com/office/powerpoint/2010/main" val="143172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Printing</a:t>
            </a:r>
            <a:endParaRPr lang="en-US" dirty="0"/>
          </a:p>
        </p:txBody>
      </p:sp>
      <p:sp>
        <p:nvSpPr>
          <p:cNvPr id="3" name="Text Placeholder 2"/>
          <p:cNvSpPr>
            <a:spLocks noGrp="1"/>
          </p:cNvSpPr>
          <p:nvPr>
            <p:ph type="body" sz="quarter" idx="10"/>
          </p:nvPr>
        </p:nvSpPr>
        <p:spPr/>
        <p:txBody>
          <a:bodyPr/>
          <a:lstStyle/>
          <a:p>
            <a:r>
              <a:rPr lang="en-US" dirty="0" smtClean="0"/>
              <a:t>Customizable print layout</a:t>
            </a:r>
          </a:p>
          <a:p>
            <a:pPr lvl="1"/>
            <a:r>
              <a:rPr lang="en-US" dirty="0" smtClean="0"/>
              <a:t>From live visual tree</a:t>
            </a:r>
          </a:p>
          <a:p>
            <a:pPr lvl="1"/>
            <a:r>
              <a:rPr lang="en-US" dirty="0" smtClean="0"/>
              <a:t>From dynamic visual tree (Not on screen)</a:t>
            </a:r>
          </a:p>
          <a:p>
            <a:r>
              <a:rPr lang="en-US" dirty="0" smtClean="0"/>
              <a:t>Bitmap based</a:t>
            </a:r>
            <a:endParaRPr lang="en-US" dirty="0"/>
          </a:p>
          <a:p>
            <a:r>
              <a:rPr lang="en-US" dirty="0" smtClean="0"/>
              <a:t>Event model that supports pagination</a:t>
            </a:r>
          </a:p>
          <a:p>
            <a:r>
              <a:rPr lang="en-ZA" dirty="0" smtClean="0"/>
              <a:t>Ability to query page size and printable area</a:t>
            </a:r>
          </a:p>
          <a:p>
            <a:endParaRPr lang="en-US" dirty="0"/>
          </a:p>
          <a:p>
            <a:endParaRPr lang="en-US" dirty="0"/>
          </a:p>
        </p:txBody>
      </p:sp>
    </p:spTree>
    <p:extLst>
      <p:ext uri="{BB962C8B-B14F-4D97-AF65-F5344CB8AC3E}">
        <p14:creationId xmlns:p14="http://schemas.microsoft.com/office/powerpoint/2010/main" val="1433442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Media</a:t>
            </a:r>
            <a:endParaRPr lang="en-US" dirty="0"/>
          </a:p>
        </p:txBody>
      </p:sp>
      <p:sp>
        <p:nvSpPr>
          <p:cNvPr id="3" name="Text Placeholder 2"/>
          <p:cNvSpPr>
            <a:spLocks noGrp="1"/>
          </p:cNvSpPr>
          <p:nvPr>
            <p:ph type="body" sz="quarter" idx="10"/>
          </p:nvPr>
        </p:nvSpPr>
        <p:spPr/>
        <p:txBody>
          <a:bodyPr>
            <a:noAutofit/>
          </a:bodyPr>
          <a:lstStyle/>
          <a:p>
            <a:pPr lvl="0"/>
            <a:r>
              <a:rPr lang="en-US" sz="2400" dirty="0" smtClean="0"/>
              <a:t>Multicast</a:t>
            </a:r>
            <a:endParaRPr lang="en-US" sz="2400" dirty="0"/>
          </a:p>
          <a:p>
            <a:pPr lvl="1"/>
            <a:r>
              <a:rPr lang="en-US" sz="2400" dirty="0"/>
              <a:t>Playback of multicast files from </a:t>
            </a:r>
            <a:r>
              <a:rPr lang="en-US" sz="2400" dirty="0" smtClean="0"/>
              <a:t>WMS</a:t>
            </a:r>
          </a:p>
          <a:p>
            <a:pPr lvl="0"/>
            <a:r>
              <a:rPr lang="en-US" sz="2400" dirty="0" smtClean="0"/>
              <a:t>Offline DRM</a:t>
            </a:r>
          </a:p>
          <a:p>
            <a:pPr lvl="1"/>
            <a:r>
              <a:rPr lang="en-US" sz="2400" dirty="0" smtClean="0"/>
              <a:t>Download </a:t>
            </a:r>
            <a:r>
              <a:rPr lang="en-US" sz="2400" dirty="0"/>
              <a:t>t</a:t>
            </a:r>
            <a:r>
              <a:rPr lang="en-US" sz="2400" dirty="0" smtClean="0"/>
              <a:t>o own, Rental, Subscription, License </a:t>
            </a:r>
            <a:r>
              <a:rPr lang="en-US" sz="2400" dirty="0" err="1" smtClean="0"/>
              <a:t>Predelivery</a:t>
            </a:r>
            <a:r>
              <a:rPr lang="en-US" sz="2400" dirty="0" smtClean="0"/>
              <a:t>, Support for Domains</a:t>
            </a:r>
            <a:endParaRPr lang="en-US" sz="2400" dirty="0"/>
          </a:p>
          <a:p>
            <a:pPr lvl="0"/>
            <a:r>
              <a:rPr lang="en-US" sz="2400" dirty="0" smtClean="0"/>
              <a:t>MP4 DRM</a:t>
            </a:r>
          </a:p>
          <a:p>
            <a:pPr lvl="1"/>
            <a:r>
              <a:rPr lang="en-US" sz="2400" dirty="0" smtClean="0"/>
              <a:t>Protect </a:t>
            </a:r>
            <a:r>
              <a:rPr lang="en-US" sz="2400" dirty="0"/>
              <a:t>H264 and AAC-LC in the industry standard Mp4 </a:t>
            </a:r>
            <a:r>
              <a:rPr lang="en-US" sz="2400" dirty="0" smtClean="0"/>
              <a:t>file</a:t>
            </a:r>
            <a:endParaRPr lang="en-US" sz="2400" dirty="0"/>
          </a:p>
          <a:p>
            <a:pPr lvl="0"/>
            <a:r>
              <a:rPr lang="en-US" sz="2400" dirty="0" smtClean="0"/>
              <a:t>Output protection</a:t>
            </a:r>
          </a:p>
          <a:p>
            <a:pPr lvl="0"/>
            <a:r>
              <a:rPr lang="en-US" sz="2400" dirty="0" err="1" smtClean="0"/>
              <a:t>WebCam</a:t>
            </a:r>
            <a:r>
              <a:rPr lang="en-US" sz="2400" dirty="0" smtClean="0"/>
              <a:t> &amp; </a:t>
            </a:r>
            <a:r>
              <a:rPr lang="en-US" sz="2400" dirty="0" err="1" smtClean="0"/>
              <a:t>Mic</a:t>
            </a:r>
            <a:r>
              <a:rPr lang="en-US" sz="2400" dirty="0" smtClean="0"/>
              <a:t> support</a:t>
            </a:r>
            <a:endParaRPr lang="en-US" sz="2400" dirty="0"/>
          </a:p>
        </p:txBody>
      </p:sp>
    </p:spTree>
    <p:extLst>
      <p:ext uri="{BB962C8B-B14F-4D97-AF65-F5344CB8AC3E}">
        <p14:creationId xmlns:p14="http://schemas.microsoft.com/office/powerpoint/2010/main" val="191698487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ZA"/>
          </a:p>
        </p:txBody>
      </p:sp>
      <p:sp>
        <p:nvSpPr>
          <p:cNvPr id="3" name="Subtitle 2"/>
          <p:cNvSpPr>
            <a:spLocks noGrp="1"/>
          </p:cNvSpPr>
          <p:nvPr>
            <p:ph type="subTitle" idx="1"/>
          </p:nvPr>
        </p:nvSpPr>
        <p:spPr/>
        <p:txBody>
          <a:bodyPr/>
          <a:lstStyle/>
          <a:p>
            <a:endParaRPr lang="en-ZA"/>
          </a:p>
        </p:txBody>
      </p:sp>
      <p:sp>
        <p:nvSpPr>
          <p:cNvPr id="4" name="Text Placeholder 3"/>
          <p:cNvSpPr>
            <a:spLocks noGrp="1"/>
          </p:cNvSpPr>
          <p:nvPr>
            <p:ph type="body" sz="quarter" idx="10"/>
          </p:nvPr>
        </p:nvSpPr>
        <p:spPr/>
        <p:txBody>
          <a:bodyPr/>
          <a:lstStyle/>
          <a:p>
            <a:endParaRPr lang="en-ZA"/>
          </a:p>
        </p:txBody>
      </p:sp>
      <p:pic>
        <p:nvPicPr>
          <p:cNvPr id="1026" name="Picture 2" descr="http://www.ilounge.com/gallery/wallpaper_contest/snowboa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9741"/>
          </a:xfrm>
          <a:prstGeom prst="rect">
            <a:avLst/>
          </a:prstGeom>
          <a:noFill/>
          <a:extLst>
            <a:ext uri="{909E8E84-426E-40DD-AFC4-6F175D3DCCD1}">
              <a14:hiddenFill xmlns:a14="http://schemas.microsoft.com/office/drawing/2010/main">
                <a:solidFill>
                  <a:srgbClr xmlns:mc="http://schemas.openxmlformats.org/markup-compatibility/2006" val="FFFFFF" mc:Ignorable=""/>
                </a:solidFill>
              </a14:hiddenFill>
            </a:ext>
          </a:extLst>
        </p:spPr>
      </p:pic>
      <p:sp>
        <p:nvSpPr>
          <p:cNvPr id="6" name="Rectangle 5"/>
          <p:cNvSpPr/>
          <p:nvPr/>
        </p:nvSpPr>
        <p:spPr>
          <a:xfrm>
            <a:off x="107504" y="4653136"/>
            <a:ext cx="8928992" cy="1717393"/>
          </a:xfrm>
          <a:prstGeom prst="rect">
            <a:avLst/>
          </a:prstGeom>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lnSpc>
                <a:spcPct val="80000"/>
              </a:lnSpc>
            </a:pPr>
            <a:r>
              <a:rPr lang="en-US" sz="5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xmlns:mc="http://schemas.openxmlformats.org/markup-compatibility/2006" xmlns:a14="http://schemas.microsoft.com/office/drawing/2010/main" val="000000" mc:Ignorable="">
                      <a:alpha val="65000"/>
                    </a:srgbClr>
                  </a:outerShdw>
                </a:effectLst>
                <a:latin typeface="Segoe Light" pitchFamily="34" charset="0"/>
              </a:rPr>
              <a:t>Open Sourcing </a:t>
            </a:r>
            <a:r>
              <a:rPr lang="en-US" sz="2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xmlns:mc="http://schemas.openxmlformats.org/markup-compatibility/2006" xmlns:a14="http://schemas.microsoft.com/office/drawing/2010/main" val="000000" mc:Ignorable="">
                      <a:alpha val="65000"/>
                    </a:srgbClr>
                  </a:outerShdw>
                </a:effectLst>
                <a:latin typeface="Segoe" pitchFamily="34" charset="0"/>
              </a:rPr>
              <a:t>the </a:t>
            </a:r>
            <a:r>
              <a:rPr lang="en-US" sz="5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xmlns:mc="http://schemas.openxmlformats.org/markup-compatibility/2006" xmlns:a14="http://schemas.microsoft.com/office/drawing/2010/main" val="000000" mc:Ignorable="">
                      <a:alpha val="65000"/>
                    </a:srgbClr>
                  </a:outerShdw>
                </a:effectLst>
                <a:latin typeface="Segoe" pitchFamily="34" charset="0"/>
              </a:rPr>
              <a:t>Olympics Player</a:t>
            </a:r>
          </a:p>
          <a:p>
            <a:pPr algn="r">
              <a:lnSpc>
                <a:spcPct val="80000"/>
              </a:lnSpc>
            </a:pPr>
            <a:r>
              <a:rPr lang="en-US" sz="2400" dirty="0" smtClean="0">
                <a:solidFill>
                  <a:schemeClr val="tx1">
                    <a:lumMod val="65000"/>
                  </a:schemeClr>
                </a:solidFill>
                <a:latin typeface="Segoe" pitchFamily="34" charset="0"/>
              </a:rPr>
              <a:t>smf.codeplex.com</a:t>
            </a:r>
            <a:endParaRPr lang="en-US" sz="5400" dirty="0">
              <a:solidFill>
                <a:schemeClr val="tx1">
                  <a:lumMod val="65000"/>
                </a:schemeClr>
              </a:solidFill>
              <a:latin typeface="Segoe" pitchFamily="34" charset="0"/>
            </a:endParaRPr>
          </a:p>
        </p:txBody>
      </p:sp>
    </p:spTree>
    <p:extLst>
      <p:ext uri="{BB962C8B-B14F-4D97-AF65-F5344CB8AC3E}">
        <p14:creationId xmlns:p14="http://schemas.microsoft.com/office/powerpoint/2010/main" val="3188488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Photobooth</a:t>
            </a:r>
            <a:r>
              <a:rPr lang="en-US" dirty="0" smtClean="0"/>
              <a:t/>
            </a:r>
            <a:br>
              <a:rPr lang="en-US" dirty="0" smtClean="0"/>
            </a:br>
            <a:r>
              <a:rPr lang="en-US" sz="2800" smtClean="0">
                <a:solidFill>
                  <a:schemeClr val="tx1">
                    <a:lumMod val="85000"/>
                  </a:schemeClr>
                </a:solidFill>
              </a:rPr>
              <a:t>WebCam</a:t>
            </a:r>
            <a:endParaRPr lang="en-US" sz="2800" dirty="0">
              <a:solidFill>
                <a:schemeClr val="tx1">
                  <a:lumMod val="75000"/>
                </a:schemeClr>
              </a:solidFill>
              <a:latin typeface="Segoe UI Light" pitchFamily="34" charset="0"/>
            </a:endParaRPr>
          </a:p>
        </p:txBody>
      </p:sp>
      <p:sp>
        <p:nvSpPr>
          <p:cNvPr id="4" name="Text Placeholder 3"/>
          <p:cNvSpPr>
            <a:spLocks noGrp="1"/>
          </p:cNvSpPr>
          <p:nvPr>
            <p:ph type="body" sz="quarter" idx="10"/>
          </p:nvPr>
        </p:nvSpPr>
        <p:spPr/>
        <p:txBody>
          <a:bodyPr/>
          <a:lstStyle/>
          <a:p>
            <a:r>
              <a:rPr lang="en-US" dirty="0" smtClean="0"/>
              <a:t>&lt;demo/&gt;</a:t>
            </a:r>
            <a:endParaRPr lang="en-US" dirty="0"/>
          </a:p>
        </p:txBody>
      </p:sp>
    </p:spTree>
    <p:extLst>
      <p:ext uri="{BB962C8B-B14F-4D97-AF65-F5344CB8AC3E}">
        <p14:creationId xmlns:p14="http://schemas.microsoft.com/office/powerpoint/2010/main" val="143172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WebCam</a:t>
            </a:r>
            <a:endParaRPr lang="en-US" dirty="0"/>
          </a:p>
        </p:txBody>
      </p:sp>
      <p:sp>
        <p:nvSpPr>
          <p:cNvPr id="3" name="Text Placeholder 2"/>
          <p:cNvSpPr>
            <a:spLocks noGrp="1"/>
          </p:cNvSpPr>
          <p:nvPr>
            <p:ph type="body" sz="quarter" idx="10"/>
          </p:nvPr>
        </p:nvSpPr>
        <p:spPr/>
        <p:txBody>
          <a:bodyPr/>
          <a:lstStyle/>
          <a:p>
            <a:r>
              <a:rPr lang="en-US" dirty="0" smtClean="0"/>
              <a:t>User prompt to use </a:t>
            </a:r>
            <a:r>
              <a:rPr lang="en-US" dirty="0" err="1" smtClean="0"/>
              <a:t>WebCams</a:t>
            </a:r>
            <a:endParaRPr lang="en-US" dirty="0" smtClean="0"/>
          </a:p>
          <a:p>
            <a:r>
              <a:rPr lang="en-US" dirty="0" smtClean="0"/>
              <a:t>Access to the raw video &amp; audio streams</a:t>
            </a:r>
          </a:p>
          <a:p>
            <a:r>
              <a:rPr lang="en-US" dirty="0" smtClean="0"/>
              <a:t>APIs to select between devices</a:t>
            </a:r>
          </a:p>
          <a:p>
            <a:pPr marL="0" indent="0">
              <a:buNone/>
            </a:pPr>
            <a:endParaRPr lang="en-US" dirty="0" smtClean="0"/>
          </a:p>
        </p:txBody>
      </p:sp>
    </p:spTree>
    <p:extLst>
      <p:ext uri="{BB962C8B-B14F-4D97-AF65-F5344CB8AC3E}">
        <p14:creationId xmlns:p14="http://schemas.microsoft.com/office/powerpoint/2010/main" val="88397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a:t>
            </a:r>
            <a:endParaRPr lang="en-US" dirty="0"/>
          </a:p>
        </p:txBody>
      </p:sp>
      <p:sp>
        <p:nvSpPr>
          <p:cNvPr id="3" name="Content Placeholder 2"/>
          <p:cNvSpPr>
            <a:spLocks noGrp="1"/>
          </p:cNvSpPr>
          <p:nvPr>
            <p:ph type="body" sz="quarter" idx="10"/>
          </p:nvPr>
        </p:nvSpPr>
        <p:spPr>
          <a:prstGeom prst="rect">
            <a:avLst/>
          </a:prstGeom>
        </p:spPr>
        <p:txBody>
          <a:bodyPr>
            <a:noAutofit/>
          </a:bodyPr>
          <a:lstStyle/>
          <a:p>
            <a:r>
              <a:rPr lang="en-US" sz="2400" dirty="0" smtClean="0"/>
              <a:t>Mouse wheel support</a:t>
            </a:r>
          </a:p>
          <a:p>
            <a:pPr lvl="1"/>
            <a:r>
              <a:rPr lang="en-US" sz="2000" dirty="0" err="1" smtClean="0"/>
              <a:t>ScrollViewer</a:t>
            </a:r>
            <a:r>
              <a:rPr lang="en-US" sz="2000" dirty="0"/>
              <a:t>, </a:t>
            </a:r>
            <a:r>
              <a:rPr lang="en-US" sz="2000" dirty="0" err="1"/>
              <a:t>TextBox</a:t>
            </a:r>
            <a:r>
              <a:rPr lang="en-US" sz="2000" dirty="0"/>
              <a:t>, </a:t>
            </a:r>
            <a:r>
              <a:rPr lang="en-US" sz="2000" dirty="0" err="1"/>
              <a:t>ComboBox</a:t>
            </a:r>
            <a:r>
              <a:rPr lang="en-US" sz="2000" dirty="0"/>
              <a:t>, Calendar, </a:t>
            </a:r>
            <a:r>
              <a:rPr lang="en-US" sz="2000" dirty="0" err="1" smtClean="0"/>
              <a:t>DatePicker</a:t>
            </a:r>
            <a:endParaRPr lang="en-US" sz="2400" dirty="0" smtClean="0"/>
          </a:p>
          <a:p>
            <a:r>
              <a:rPr lang="en-US" sz="2400" dirty="0" smtClean="0"/>
              <a:t>Pinned </a:t>
            </a:r>
            <a:r>
              <a:rPr lang="en-US" sz="2400" dirty="0"/>
              <a:t>full-screen mode on secondary display</a:t>
            </a:r>
          </a:p>
          <a:p>
            <a:r>
              <a:rPr lang="en-US" sz="2400" dirty="0"/>
              <a:t>HTML Hosting accessibility</a:t>
            </a:r>
          </a:p>
          <a:p>
            <a:r>
              <a:rPr lang="en-US" sz="2400" dirty="0" smtClean="0"/>
              <a:t>Arabic, Hebrew</a:t>
            </a:r>
            <a:r>
              <a:rPr lang="en-US" sz="2400" dirty="0"/>
              <a:t>, </a:t>
            </a:r>
            <a:r>
              <a:rPr lang="en-US" sz="2400" dirty="0" smtClean="0"/>
              <a:t>Indic, Thai </a:t>
            </a:r>
            <a:r>
              <a:rPr lang="en-US" sz="2400" dirty="0"/>
              <a:t>input </a:t>
            </a:r>
            <a:r>
              <a:rPr lang="en-US" sz="2400" dirty="0" smtClean="0"/>
              <a:t>and render</a:t>
            </a:r>
          </a:p>
        </p:txBody>
      </p:sp>
      <p:sp>
        <p:nvSpPr>
          <p:cNvPr id="4" name="Rounded Rectangle 3"/>
          <p:cNvSpPr/>
          <p:nvPr/>
        </p:nvSpPr>
        <p:spPr bwMode="auto">
          <a:xfrm>
            <a:off x="8001024" y="285728"/>
            <a:ext cx="785818" cy="428628"/>
          </a:xfrm>
          <a:prstGeom prst="roundRect">
            <a:avLst/>
          </a:prstGeom>
          <a:gradFill>
            <a:gsLst>
              <a:gs pos="0">
                <a:schemeClr val="accent3">
                  <a:lumMod val="60000"/>
                  <a:lumOff val="40000"/>
                </a:schemeClr>
              </a:gs>
              <a:gs pos="72000">
                <a:schemeClr val="accent3">
                  <a:lumMod val="75000"/>
                </a:schemeClr>
              </a:gs>
              <a:gs pos="100000">
                <a:schemeClr val="accent3">
                  <a:lumMod val="50000"/>
                </a:schemeClr>
              </a:gs>
            </a:gsLst>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ZA"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latin typeface="Segoe UI" pitchFamily="34" charset="0"/>
              </a:rPr>
              <a:t>RC</a:t>
            </a:r>
          </a:p>
        </p:txBody>
      </p:sp>
    </p:spTree>
    <p:extLst>
      <p:ext uri="{BB962C8B-B14F-4D97-AF65-F5344CB8AC3E}">
        <p14:creationId xmlns:p14="http://schemas.microsoft.com/office/powerpoint/2010/main" val="60278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Silverlight Notepad</a:t>
            </a:r>
            <a:endParaRPr lang="en-US" sz="2800" dirty="0">
              <a:solidFill>
                <a:schemeClr val="tx1">
                  <a:lumMod val="75000"/>
                </a:schemeClr>
              </a:solidFill>
              <a:latin typeface="Segoe UI Light" pitchFamily="34" charset="0"/>
            </a:endParaRPr>
          </a:p>
        </p:txBody>
      </p:sp>
      <p:sp>
        <p:nvSpPr>
          <p:cNvPr id="4" name="Text Placeholder 3"/>
          <p:cNvSpPr>
            <a:spLocks noGrp="1"/>
          </p:cNvSpPr>
          <p:nvPr>
            <p:ph type="body" sz="quarter" idx="10"/>
          </p:nvPr>
        </p:nvSpPr>
        <p:spPr/>
        <p:txBody>
          <a:bodyPr/>
          <a:lstStyle/>
          <a:p>
            <a:r>
              <a:rPr lang="en-US" dirty="0" smtClean="0"/>
              <a:t>&lt;demo/&gt;</a:t>
            </a:r>
            <a:endParaRPr lang="en-US" dirty="0"/>
          </a:p>
        </p:txBody>
      </p:sp>
    </p:spTree>
    <p:extLst>
      <p:ext uri="{BB962C8B-B14F-4D97-AF65-F5344CB8AC3E}">
        <p14:creationId xmlns:p14="http://schemas.microsoft.com/office/powerpoint/2010/main" val="143172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bwMode="auto">
          <a:xfrm>
            <a:off x="2862391" y="1214424"/>
            <a:ext cx="1786235" cy="1972159"/>
          </a:xfrm>
          <a:prstGeom prst="roundRect">
            <a:avLst>
              <a:gd name="adj" fmla="val 2227"/>
            </a:avLst>
          </a:prstGeom>
          <a:gradFill>
            <a:gsLst>
              <a:gs pos="100000">
                <a:schemeClr val="tx2">
                  <a:alpha val="50000"/>
                </a:schemeClr>
              </a:gs>
              <a:gs pos="0">
                <a:schemeClr val="tx2">
                  <a:alpha val="23000"/>
                </a:schemeClr>
              </a:gs>
            </a:gsLst>
            <a:lin ang="16200000" scaled="0"/>
          </a:gra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endPar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endParaRPr>
          </a:p>
        </p:txBody>
      </p:sp>
      <p:sp>
        <p:nvSpPr>
          <p:cNvPr id="30" name="Rounded Rectangle 29"/>
          <p:cNvSpPr/>
          <p:nvPr/>
        </p:nvSpPr>
        <p:spPr bwMode="auto">
          <a:xfrm>
            <a:off x="4742199" y="1214423"/>
            <a:ext cx="1822174" cy="1972159"/>
          </a:xfrm>
          <a:prstGeom prst="roundRect">
            <a:avLst>
              <a:gd name="adj" fmla="val 2227"/>
            </a:avLst>
          </a:prstGeom>
          <a:gradFill>
            <a:gsLst>
              <a:gs pos="100000">
                <a:schemeClr val="tx2">
                  <a:alpha val="50000"/>
                </a:schemeClr>
              </a:gs>
              <a:gs pos="0">
                <a:schemeClr val="tx2">
                  <a:alpha val="23000"/>
                </a:schemeClr>
              </a:gs>
            </a:gsLst>
            <a:lin ang="16200000" scaled="0"/>
          </a:gra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endPar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endParaRPr>
          </a:p>
        </p:txBody>
      </p:sp>
      <p:sp>
        <p:nvSpPr>
          <p:cNvPr id="28" name="Rounded Rectangle 27"/>
          <p:cNvSpPr/>
          <p:nvPr/>
        </p:nvSpPr>
        <p:spPr bwMode="auto">
          <a:xfrm>
            <a:off x="534672" y="1214424"/>
            <a:ext cx="2228237" cy="1972159"/>
          </a:xfrm>
          <a:prstGeom prst="roundRect">
            <a:avLst>
              <a:gd name="adj" fmla="val 2227"/>
            </a:avLst>
          </a:prstGeom>
          <a:gradFill>
            <a:gsLst>
              <a:gs pos="100000">
                <a:schemeClr val="tx2">
                  <a:alpha val="50000"/>
                </a:schemeClr>
              </a:gs>
              <a:gs pos="0">
                <a:schemeClr val="tx2">
                  <a:alpha val="23000"/>
                </a:schemeClr>
              </a:gs>
            </a:gsLst>
            <a:lin ang="16200000" scaled="0"/>
          </a:gra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endPar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endParaRPr>
          </a:p>
        </p:txBody>
      </p:sp>
      <p:sp>
        <p:nvSpPr>
          <p:cNvPr id="20" name="TextBox 19"/>
          <p:cNvSpPr txBox="1"/>
          <p:nvPr/>
        </p:nvSpPr>
        <p:spPr>
          <a:xfrm>
            <a:off x="608410" y="2409147"/>
            <a:ext cx="2161789" cy="660181"/>
          </a:xfrm>
          <a:prstGeom prst="rect">
            <a:avLst/>
          </a:prstGeom>
          <a:noFill/>
        </p:spPr>
        <p:txBody>
          <a:bodyPr wrap="square" lIns="48010" tIns="24005" rIns="48010" bIns="24005" rtlCol="0">
            <a:spAutoFit/>
          </a:bodyPr>
          <a:lstStyle/>
          <a:p>
            <a:pPr>
              <a:spcAft>
                <a:spcPts val="450"/>
              </a:spcAft>
              <a:buClr>
                <a:srgbClr xmlns:mc="http://schemas.openxmlformats.org/markup-compatibility/2006" xmlns:a14="http://schemas.microsoft.com/office/drawing/2010/main" val="9CF008" mc:Ignorable=""/>
              </a:buClr>
            </a:pPr>
            <a:r>
              <a:rPr lang="en-US" dirty="0" err="1" smtClean="0">
                <a:solidFill>
                  <a:srgbClr xmlns:mc="http://schemas.openxmlformats.org/markup-compatibility/2006" xmlns:a14="http://schemas.microsoft.com/office/drawing/2010/main" val="FFFFFF" mc:Ignorable=""/>
                </a:solidFill>
                <a:latin typeface="Segoe Light" pitchFamily="34" charset="0"/>
                <a:cs typeface="Segoe UI" pitchFamily="34" charset="0"/>
              </a:rPr>
              <a:t>Silverlight</a:t>
            </a:r>
            <a:r>
              <a:rPr lang="en-US" dirty="0" smtClean="0">
                <a:solidFill>
                  <a:srgbClr xmlns:mc="http://schemas.openxmlformats.org/markup-compatibility/2006" xmlns:a14="http://schemas.microsoft.com/office/drawing/2010/main" val="FFFFFF" mc:Ignorable=""/>
                </a:solidFill>
                <a:latin typeface="Segoe Light" pitchFamily="34" charset="0"/>
                <a:cs typeface="Segoe UI" pitchFamily="34" charset="0"/>
              </a:rPr>
              <a:t> 1.0 Beta</a:t>
            </a:r>
          </a:p>
          <a:p>
            <a:pPr>
              <a:spcAft>
                <a:spcPts val="450"/>
              </a:spcAft>
              <a:buClr>
                <a:srgbClr xmlns:mc="http://schemas.openxmlformats.org/markup-compatibility/2006" xmlns:a14="http://schemas.microsoft.com/office/drawing/2010/main" val="9CF008" mc:Ignorable=""/>
              </a:buClr>
            </a:pPr>
            <a:r>
              <a:rPr lang="en-US" dirty="0" err="1" smtClean="0">
                <a:solidFill>
                  <a:srgbClr xmlns:mc="http://schemas.openxmlformats.org/markup-compatibility/2006" xmlns:a14="http://schemas.microsoft.com/office/drawing/2010/main" val="FFFFFF" mc:Ignorable=""/>
                </a:solidFill>
                <a:latin typeface="Segoe Light" pitchFamily="34" charset="0"/>
                <a:cs typeface="Segoe UI" pitchFamily="34" charset="0"/>
              </a:rPr>
              <a:t>Silverlight</a:t>
            </a:r>
            <a:r>
              <a:rPr lang="en-US" dirty="0" smtClean="0">
                <a:solidFill>
                  <a:srgbClr xmlns:mc="http://schemas.openxmlformats.org/markup-compatibility/2006" xmlns:a14="http://schemas.microsoft.com/office/drawing/2010/main" val="FFFFFF" mc:Ignorable=""/>
                </a:solidFill>
                <a:latin typeface="Segoe Light" pitchFamily="34" charset="0"/>
                <a:cs typeface="Segoe UI" pitchFamily="34" charset="0"/>
              </a:rPr>
              <a:t> 1.1 Alpha</a:t>
            </a:r>
            <a:endParaRPr lang="en-US" dirty="0">
              <a:solidFill>
                <a:srgbClr xmlns:mc="http://schemas.openxmlformats.org/markup-compatibility/2006" xmlns:a14="http://schemas.microsoft.com/office/drawing/2010/main" val="FFFFFF" mc:Ignorable=""/>
              </a:solidFill>
              <a:latin typeface="Segoe Light" pitchFamily="34" charset="0"/>
              <a:cs typeface="Segoe UI" pitchFamily="34" charset="0"/>
            </a:endParaRPr>
          </a:p>
        </p:txBody>
      </p:sp>
      <p:sp>
        <p:nvSpPr>
          <p:cNvPr id="23" name="TextBox 22"/>
          <p:cNvSpPr txBox="1"/>
          <p:nvPr/>
        </p:nvSpPr>
        <p:spPr>
          <a:xfrm>
            <a:off x="2920932" y="2433112"/>
            <a:ext cx="1728418" cy="325474"/>
          </a:xfrm>
          <a:prstGeom prst="rect">
            <a:avLst/>
          </a:prstGeom>
          <a:noFill/>
        </p:spPr>
        <p:txBody>
          <a:bodyPr wrap="square" lIns="48010" tIns="24005" rIns="48010" bIns="24005" rtlCol="0">
            <a:spAutoFit/>
          </a:bodyPr>
          <a:lstStyle/>
          <a:p>
            <a:pPr>
              <a:spcAft>
                <a:spcPts val="450"/>
              </a:spcAft>
              <a:buClr>
                <a:srgbClr xmlns:mc="http://schemas.openxmlformats.org/markup-compatibility/2006" xmlns:a14="http://schemas.microsoft.com/office/drawing/2010/main" val="9CF008" mc:Ignorable=""/>
              </a:buClr>
            </a:pPr>
            <a:r>
              <a:rPr lang="en-US" dirty="0" smtClean="0">
                <a:solidFill>
                  <a:srgbClr xmlns:mc="http://schemas.openxmlformats.org/markup-compatibility/2006" xmlns:a14="http://schemas.microsoft.com/office/drawing/2010/main" val="FFFFFF" mc:Ignorable=""/>
                </a:solidFill>
                <a:latin typeface="Segoe Light" pitchFamily="34" charset="0"/>
                <a:cs typeface="Segoe UI" pitchFamily="34" charset="0"/>
              </a:rPr>
              <a:t>Silverlight 1.0</a:t>
            </a:r>
            <a:endParaRPr lang="en-US" dirty="0">
              <a:solidFill>
                <a:srgbClr xmlns:mc="http://schemas.openxmlformats.org/markup-compatibility/2006" xmlns:a14="http://schemas.microsoft.com/office/drawing/2010/main" val="FFFFFF" mc:Ignorable=""/>
              </a:solidFill>
              <a:latin typeface="Segoe Light" pitchFamily="34" charset="0"/>
              <a:cs typeface="Segoe UI" pitchFamily="34" charset="0"/>
            </a:endParaRPr>
          </a:p>
        </p:txBody>
      </p:sp>
      <p:sp>
        <p:nvSpPr>
          <p:cNvPr id="26" name="TextBox 25"/>
          <p:cNvSpPr txBox="1"/>
          <p:nvPr/>
        </p:nvSpPr>
        <p:spPr>
          <a:xfrm>
            <a:off x="4810711" y="2433110"/>
            <a:ext cx="1862274" cy="325474"/>
          </a:xfrm>
          <a:prstGeom prst="rect">
            <a:avLst/>
          </a:prstGeom>
          <a:noFill/>
        </p:spPr>
        <p:txBody>
          <a:bodyPr wrap="square" lIns="48010" tIns="24005" rIns="48010" bIns="24005" rtlCol="0">
            <a:spAutoFit/>
          </a:bodyPr>
          <a:lstStyle/>
          <a:p>
            <a:pPr>
              <a:spcAft>
                <a:spcPts val="450"/>
              </a:spcAft>
              <a:buClr>
                <a:srgbClr xmlns:mc="http://schemas.openxmlformats.org/markup-compatibility/2006" xmlns:a14="http://schemas.microsoft.com/office/drawing/2010/main" val="9CF008" mc:Ignorable=""/>
              </a:buClr>
            </a:pPr>
            <a:r>
              <a:rPr lang="en-US" dirty="0" smtClean="0">
                <a:solidFill>
                  <a:srgbClr xmlns:mc="http://schemas.openxmlformats.org/markup-compatibility/2006" xmlns:a14="http://schemas.microsoft.com/office/drawing/2010/main" val="FFFFFF" mc:Ignorable=""/>
                </a:solidFill>
                <a:latin typeface="Segoe Light" pitchFamily="34" charset="0"/>
                <a:cs typeface="Segoe UI" pitchFamily="34" charset="0"/>
              </a:rPr>
              <a:t>Silverlight 2 Beta</a:t>
            </a:r>
          </a:p>
        </p:txBody>
      </p:sp>
      <p:sp>
        <p:nvSpPr>
          <p:cNvPr id="19" name="Rounded Rectangle 18"/>
          <p:cNvSpPr/>
          <p:nvPr/>
        </p:nvSpPr>
        <p:spPr bwMode="auto">
          <a:xfrm>
            <a:off x="2862391" y="3426626"/>
            <a:ext cx="1786235" cy="1972159"/>
          </a:xfrm>
          <a:prstGeom prst="roundRect">
            <a:avLst>
              <a:gd name="adj" fmla="val 2227"/>
            </a:avLst>
          </a:prstGeom>
          <a:gradFill>
            <a:gsLst>
              <a:gs pos="100000">
                <a:schemeClr val="tx2">
                  <a:alpha val="50000"/>
                </a:schemeClr>
              </a:gs>
              <a:gs pos="0">
                <a:schemeClr val="tx2">
                  <a:alpha val="23000"/>
                </a:schemeClr>
              </a:gs>
            </a:gsLst>
            <a:lin ang="16200000" scaled="0"/>
          </a:gra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endPar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endParaRPr>
          </a:p>
        </p:txBody>
      </p:sp>
      <p:sp>
        <p:nvSpPr>
          <p:cNvPr id="24" name="Rounded Rectangle 23"/>
          <p:cNvSpPr/>
          <p:nvPr/>
        </p:nvSpPr>
        <p:spPr bwMode="auto">
          <a:xfrm>
            <a:off x="4742199" y="3426625"/>
            <a:ext cx="1822174" cy="1972159"/>
          </a:xfrm>
          <a:prstGeom prst="roundRect">
            <a:avLst>
              <a:gd name="adj" fmla="val 2227"/>
            </a:avLst>
          </a:prstGeom>
          <a:gradFill>
            <a:gsLst>
              <a:gs pos="100000">
                <a:schemeClr val="tx2">
                  <a:alpha val="50000"/>
                </a:schemeClr>
              </a:gs>
              <a:gs pos="0">
                <a:schemeClr val="tx2">
                  <a:alpha val="23000"/>
                </a:schemeClr>
              </a:gs>
            </a:gsLst>
            <a:lin ang="16200000" scaled="0"/>
          </a:gra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endPar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endParaRPr>
          </a:p>
        </p:txBody>
      </p:sp>
      <p:sp>
        <p:nvSpPr>
          <p:cNvPr id="31" name="Rounded Rectangle 30"/>
          <p:cNvSpPr/>
          <p:nvPr/>
        </p:nvSpPr>
        <p:spPr bwMode="auto">
          <a:xfrm>
            <a:off x="534672" y="3426626"/>
            <a:ext cx="2228237" cy="1972159"/>
          </a:xfrm>
          <a:prstGeom prst="roundRect">
            <a:avLst>
              <a:gd name="adj" fmla="val 2227"/>
            </a:avLst>
          </a:prstGeom>
          <a:gradFill>
            <a:gsLst>
              <a:gs pos="100000">
                <a:schemeClr val="tx2">
                  <a:alpha val="50000"/>
                </a:schemeClr>
              </a:gs>
              <a:gs pos="0">
                <a:schemeClr val="tx2">
                  <a:alpha val="23000"/>
                </a:schemeClr>
              </a:gs>
            </a:gsLst>
            <a:lin ang="16200000" scaled="0"/>
          </a:gra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endPar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endParaRPr>
          </a:p>
        </p:txBody>
      </p:sp>
      <p:sp>
        <p:nvSpPr>
          <p:cNvPr id="35" name="TextBox 34"/>
          <p:cNvSpPr txBox="1"/>
          <p:nvPr/>
        </p:nvSpPr>
        <p:spPr>
          <a:xfrm>
            <a:off x="608410" y="4621348"/>
            <a:ext cx="2161789" cy="325474"/>
          </a:xfrm>
          <a:prstGeom prst="rect">
            <a:avLst/>
          </a:prstGeom>
          <a:noFill/>
        </p:spPr>
        <p:txBody>
          <a:bodyPr wrap="square" lIns="48010" tIns="24005" rIns="48010" bIns="24005" rtlCol="0">
            <a:spAutoFit/>
          </a:bodyPr>
          <a:lstStyle/>
          <a:p>
            <a:pPr>
              <a:spcAft>
                <a:spcPts val="450"/>
              </a:spcAft>
              <a:buClr>
                <a:srgbClr xmlns:mc="http://schemas.openxmlformats.org/markup-compatibility/2006" xmlns:a14="http://schemas.microsoft.com/office/drawing/2010/main" val="9CF008" mc:Ignorable=""/>
              </a:buClr>
            </a:pPr>
            <a:r>
              <a:rPr lang="en-US" dirty="0" smtClean="0">
                <a:solidFill>
                  <a:srgbClr xmlns:mc="http://schemas.openxmlformats.org/markup-compatibility/2006" xmlns:a14="http://schemas.microsoft.com/office/drawing/2010/main" val="FFFFFF" mc:Ignorable=""/>
                </a:solidFill>
                <a:latin typeface="Segoe Light" pitchFamily="34" charset="0"/>
                <a:cs typeface="Segoe UI" pitchFamily="34" charset="0"/>
              </a:rPr>
              <a:t>Silverlight 3 Beta</a:t>
            </a:r>
          </a:p>
        </p:txBody>
      </p:sp>
      <p:sp>
        <p:nvSpPr>
          <p:cNvPr id="36" name="TextBox 35"/>
          <p:cNvSpPr txBox="1"/>
          <p:nvPr/>
        </p:nvSpPr>
        <p:spPr>
          <a:xfrm>
            <a:off x="2920932" y="4645314"/>
            <a:ext cx="1728418" cy="325474"/>
          </a:xfrm>
          <a:prstGeom prst="rect">
            <a:avLst/>
          </a:prstGeom>
          <a:noFill/>
        </p:spPr>
        <p:txBody>
          <a:bodyPr wrap="square" lIns="48010" tIns="24005" rIns="48010" bIns="24005" rtlCol="0">
            <a:spAutoFit/>
          </a:bodyPr>
          <a:lstStyle/>
          <a:p>
            <a:pPr>
              <a:spcAft>
                <a:spcPts val="450"/>
              </a:spcAft>
              <a:buClr>
                <a:srgbClr xmlns:mc="http://schemas.openxmlformats.org/markup-compatibility/2006" xmlns:a14="http://schemas.microsoft.com/office/drawing/2010/main" val="9CF008" mc:Ignorable=""/>
              </a:buClr>
            </a:pPr>
            <a:r>
              <a:rPr lang="en-US" dirty="0" smtClean="0">
                <a:solidFill>
                  <a:srgbClr xmlns:mc="http://schemas.openxmlformats.org/markup-compatibility/2006" xmlns:a14="http://schemas.microsoft.com/office/drawing/2010/main" val="FFFFFF" mc:Ignorable=""/>
                </a:solidFill>
                <a:latin typeface="Segoe Light" pitchFamily="34" charset="0"/>
                <a:cs typeface="Segoe UI" pitchFamily="34" charset="0"/>
              </a:rPr>
              <a:t>Silverlight </a:t>
            </a:r>
            <a:r>
              <a:rPr lang="en-US" dirty="0">
                <a:solidFill>
                  <a:srgbClr xmlns:mc="http://schemas.openxmlformats.org/markup-compatibility/2006" xmlns:a14="http://schemas.microsoft.com/office/drawing/2010/main" val="FFFFFF" mc:Ignorable=""/>
                </a:solidFill>
                <a:latin typeface="Segoe Light" pitchFamily="34" charset="0"/>
                <a:cs typeface="Segoe UI" pitchFamily="34" charset="0"/>
              </a:rPr>
              <a:t>3</a:t>
            </a:r>
          </a:p>
        </p:txBody>
      </p:sp>
      <p:sp>
        <p:nvSpPr>
          <p:cNvPr id="37" name="TextBox 36"/>
          <p:cNvSpPr txBox="1"/>
          <p:nvPr/>
        </p:nvSpPr>
        <p:spPr>
          <a:xfrm>
            <a:off x="4810711" y="4645312"/>
            <a:ext cx="1862274" cy="325474"/>
          </a:xfrm>
          <a:prstGeom prst="rect">
            <a:avLst/>
          </a:prstGeom>
          <a:noFill/>
        </p:spPr>
        <p:txBody>
          <a:bodyPr wrap="square" lIns="48010" tIns="24005" rIns="48010" bIns="24005" rtlCol="0">
            <a:spAutoFit/>
          </a:bodyPr>
          <a:lstStyle/>
          <a:p>
            <a:pPr>
              <a:spcAft>
                <a:spcPts val="450"/>
              </a:spcAft>
              <a:buClr>
                <a:srgbClr xmlns:mc="http://schemas.openxmlformats.org/markup-compatibility/2006" xmlns:a14="http://schemas.microsoft.com/office/drawing/2010/main" val="9CF008" mc:Ignorable=""/>
              </a:buClr>
            </a:pPr>
            <a:r>
              <a:rPr lang="en-US" dirty="0" smtClean="0">
                <a:solidFill>
                  <a:srgbClr xmlns:mc="http://schemas.openxmlformats.org/markup-compatibility/2006" xmlns:a14="http://schemas.microsoft.com/office/drawing/2010/main" val="FFFFFF" mc:Ignorable=""/>
                </a:solidFill>
                <a:latin typeface="Segoe Light" pitchFamily="34" charset="0"/>
                <a:cs typeface="Segoe UI" pitchFamily="34" charset="0"/>
              </a:rPr>
              <a:t>Silverlight </a:t>
            </a:r>
            <a:r>
              <a:rPr lang="en-US" dirty="0">
                <a:solidFill>
                  <a:srgbClr xmlns:mc="http://schemas.openxmlformats.org/markup-compatibility/2006" xmlns:a14="http://schemas.microsoft.com/office/drawing/2010/main" val="FFFFFF" mc:Ignorable=""/>
                </a:solidFill>
                <a:latin typeface="Segoe Light" pitchFamily="34" charset="0"/>
                <a:cs typeface="Segoe UI" pitchFamily="34" charset="0"/>
              </a:rPr>
              <a:t>4</a:t>
            </a:r>
            <a:r>
              <a:rPr lang="en-US" dirty="0" smtClean="0">
                <a:solidFill>
                  <a:srgbClr xmlns:mc="http://schemas.openxmlformats.org/markup-compatibility/2006" xmlns:a14="http://schemas.microsoft.com/office/drawing/2010/main" val="FFFFFF" mc:Ignorable=""/>
                </a:solidFill>
                <a:latin typeface="Segoe Light" pitchFamily="34" charset="0"/>
                <a:cs typeface="Segoe UI" pitchFamily="34" charset="0"/>
              </a:rPr>
              <a:t> Beta</a:t>
            </a:r>
          </a:p>
        </p:txBody>
      </p:sp>
      <p:sp>
        <p:nvSpPr>
          <p:cNvPr id="38" name="Rounded Rectangle 37"/>
          <p:cNvSpPr/>
          <p:nvPr/>
        </p:nvSpPr>
        <p:spPr bwMode="auto">
          <a:xfrm>
            <a:off x="6642605" y="1214422"/>
            <a:ext cx="1822174" cy="1972159"/>
          </a:xfrm>
          <a:prstGeom prst="roundRect">
            <a:avLst>
              <a:gd name="adj" fmla="val 2227"/>
            </a:avLst>
          </a:prstGeom>
          <a:gradFill>
            <a:gsLst>
              <a:gs pos="100000">
                <a:schemeClr val="tx2">
                  <a:alpha val="50000"/>
                </a:schemeClr>
              </a:gs>
              <a:gs pos="0">
                <a:schemeClr val="tx2">
                  <a:alpha val="23000"/>
                </a:schemeClr>
              </a:gs>
            </a:gsLst>
            <a:lin ang="16200000" scaled="0"/>
          </a:gra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endPar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endParaRPr>
          </a:p>
        </p:txBody>
      </p:sp>
      <p:sp>
        <p:nvSpPr>
          <p:cNvPr id="40" name="TextBox 39"/>
          <p:cNvSpPr txBox="1"/>
          <p:nvPr/>
        </p:nvSpPr>
        <p:spPr>
          <a:xfrm>
            <a:off x="6711115" y="2433110"/>
            <a:ext cx="1862274" cy="325474"/>
          </a:xfrm>
          <a:prstGeom prst="rect">
            <a:avLst/>
          </a:prstGeom>
          <a:noFill/>
        </p:spPr>
        <p:txBody>
          <a:bodyPr wrap="square" lIns="48010" tIns="24005" rIns="48010" bIns="24005" rtlCol="0">
            <a:spAutoFit/>
          </a:bodyPr>
          <a:lstStyle/>
          <a:p>
            <a:pPr>
              <a:spcAft>
                <a:spcPts val="450"/>
              </a:spcAft>
              <a:buClr>
                <a:srgbClr xmlns:mc="http://schemas.openxmlformats.org/markup-compatibility/2006" xmlns:a14="http://schemas.microsoft.com/office/drawing/2010/main" val="9CF008" mc:Ignorable=""/>
              </a:buClr>
            </a:pPr>
            <a:r>
              <a:rPr lang="en-US" dirty="0" smtClean="0">
                <a:solidFill>
                  <a:srgbClr xmlns:mc="http://schemas.openxmlformats.org/markup-compatibility/2006" xmlns:a14="http://schemas.microsoft.com/office/drawing/2010/main" val="FFFFFF" mc:Ignorable=""/>
                </a:solidFill>
                <a:latin typeface="Segoe Light" pitchFamily="34" charset="0"/>
                <a:cs typeface="Segoe UI" pitchFamily="34" charset="0"/>
              </a:rPr>
              <a:t>Silverlight 2</a:t>
            </a:r>
          </a:p>
        </p:txBody>
      </p:sp>
      <p:sp>
        <p:nvSpPr>
          <p:cNvPr id="41" name="Rounded Rectangle 40"/>
          <p:cNvSpPr/>
          <p:nvPr/>
        </p:nvSpPr>
        <p:spPr bwMode="auto">
          <a:xfrm>
            <a:off x="6642605" y="3426624"/>
            <a:ext cx="1822174" cy="1972159"/>
          </a:xfrm>
          <a:prstGeom prst="roundRect">
            <a:avLst>
              <a:gd name="adj" fmla="val 2227"/>
            </a:avLst>
          </a:prstGeom>
          <a:gradFill>
            <a:gsLst>
              <a:gs pos="100000">
                <a:schemeClr val="tx2">
                  <a:alpha val="50000"/>
                </a:schemeClr>
              </a:gs>
              <a:gs pos="0">
                <a:schemeClr val="tx2">
                  <a:alpha val="23000"/>
                </a:schemeClr>
              </a:gs>
            </a:gsLst>
            <a:lin ang="16200000" scaled="0"/>
          </a:gra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endPar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endParaRPr>
          </a:p>
        </p:txBody>
      </p:sp>
      <p:sp>
        <p:nvSpPr>
          <p:cNvPr id="43" name="TextBox 42"/>
          <p:cNvSpPr txBox="1"/>
          <p:nvPr/>
        </p:nvSpPr>
        <p:spPr>
          <a:xfrm>
            <a:off x="6711115" y="4645312"/>
            <a:ext cx="1862274" cy="325474"/>
          </a:xfrm>
          <a:prstGeom prst="rect">
            <a:avLst/>
          </a:prstGeom>
          <a:noFill/>
        </p:spPr>
        <p:txBody>
          <a:bodyPr wrap="square" lIns="48010" tIns="24005" rIns="48010" bIns="24005" rtlCol="0">
            <a:spAutoFit/>
          </a:bodyPr>
          <a:lstStyle/>
          <a:p>
            <a:pPr>
              <a:spcAft>
                <a:spcPts val="450"/>
              </a:spcAft>
              <a:buClr>
                <a:srgbClr xmlns:mc="http://schemas.openxmlformats.org/markup-compatibility/2006" xmlns:a14="http://schemas.microsoft.com/office/drawing/2010/main" val="9CF008" mc:Ignorable=""/>
              </a:buClr>
            </a:pPr>
            <a:r>
              <a:rPr lang="en-US" dirty="0" smtClean="0">
                <a:solidFill>
                  <a:srgbClr xmlns:mc="http://schemas.openxmlformats.org/markup-compatibility/2006" xmlns:a14="http://schemas.microsoft.com/office/drawing/2010/main" val="FFFFFF" mc:Ignorable=""/>
                </a:solidFill>
                <a:latin typeface="Segoe Light" pitchFamily="34" charset="0"/>
                <a:cs typeface="Segoe UI" pitchFamily="34" charset="0"/>
              </a:rPr>
              <a:t>Silverlight 4</a:t>
            </a:r>
          </a:p>
        </p:txBody>
      </p:sp>
      <p:sp>
        <p:nvSpPr>
          <p:cNvPr id="2" name="Title 1"/>
          <p:cNvSpPr>
            <a:spLocks noGrp="1"/>
          </p:cNvSpPr>
          <p:nvPr>
            <p:ph type="title"/>
          </p:nvPr>
        </p:nvSpPr>
        <p:spPr/>
        <p:txBody>
          <a:bodyPr/>
          <a:lstStyle/>
          <a:p>
            <a:r>
              <a:rPr lang="en-US" dirty="0" smtClean="0"/>
              <a:t>A Brief History of Silverlight</a:t>
            </a:r>
            <a:endParaRPr lang="en-US" dirty="0"/>
          </a:p>
        </p:txBody>
      </p:sp>
      <p:sp>
        <p:nvSpPr>
          <p:cNvPr id="13" name="Pentagon 12"/>
          <p:cNvSpPr/>
          <p:nvPr/>
        </p:nvSpPr>
        <p:spPr bwMode="auto">
          <a:xfrm>
            <a:off x="534670" y="1215907"/>
            <a:ext cx="2556236" cy="703263"/>
          </a:xfrm>
          <a:prstGeom prst="homePlate">
            <a:avLst/>
          </a:prstGeom>
          <a:solidFill>
            <a:schemeClr val="accent1"/>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r>
              <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MIX 07</a:t>
            </a:r>
          </a:p>
        </p:txBody>
      </p:sp>
      <p:sp>
        <p:nvSpPr>
          <p:cNvPr id="14" name="Chevron 13"/>
          <p:cNvSpPr/>
          <p:nvPr/>
        </p:nvSpPr>
        <p:spPr bwMode="auto">
          <a:xfrm>
            <a:off x="2843532" y="1215907"/>
            <a:ext cx="2099144" cy="703263"/>
          </a:xfrm>
          <a:prstGeom prst="chevron">
            <a:avLst/>
          </a:prstGeom>
          <a:solidFill>
            <a:schemeClr val="accent1"/>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r>
              <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Sep 07</a:t>
            </a:r>
          </a:p>
        </p:txBody>
      </p:sp>
      <p:sp>
        <p:nvSpPr>
          <p:cNvPr id="15" name="Chevron 14"/>
          <p:cNvSpPr/>
          <p:nvPr/>
        </p:nvSpPr>
        <p:spPr bwMode="auto">
          <a:xfrm>
            <a:off x="4721216" y="1215907"/>
            <a:ext cx="2141380" cy="703263"/>
          </a:xfrm>
          <a:prstGeom prst="chevron">
            <a:avLst/>
          </a:prstGeom>
          <a:solidFill>
            <a:schemeClr val="accent1"/>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r>
              <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MIX 08</a:t>
            </a:r>
          </a:p>
        </p:txBody>
      </p:sp>
      <p:sp>
        <p:nvSpPr>
          <p:cNvPr id="32" name="Pentagon 31"/>
          <p:cNvSpPr/>
          <p:nvPr/>
        </p:nvSpPr>
        <p:spPr bwMode="auto">
          <a:xfrm>
            <a:off x="534670" y="3428109"/>
            <a:ext cx="2556236" cy="703263"/>
          </a:xfrm>
          <a:prstGeom prst="homePlate">
            <a:avLst/>
          </a:prstGeom>
          <a:solidFill>
            <a:schemeClr val="accent1"/>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r>
              <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MIX 09</a:t>
            </a:r>
          </a:p>
        </p:txBody>
      </p:sp>
      <p:sp>
        <p:nvSpPr>
          <p:cNvPr id="33" name="Chevron 32"/>
          <p:cNvSpPr/>
          <p:nvPr/>
        </p:nvSpPr>
        <p:spPr bwMode="auto">
          <a:xfrm>
            <a:off x="2843532" y="3428109"/>
            <a:ext cx="2099144" cy="703263"/>
          </a:xfrm>
          <a:prstGeom prst="chevron">
            <a:avLst/>
          </a:prstGeom>
          <a:solidFill>
            <a:schemeClr val="accent1"/>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r>
              <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Jul 09</a:t>
            </a:r>
          </a:p>
        </p:txBody>
      </p:sp>
      <p:sp>
        <p:nvSpPr>
          <p:cNvPr id="34" name="Chevron 33"/>
          <p:cNvSpPr/>
          <p:nvPr/>
        </p:nvSpPr>
        <p:spPr bwMode="auto">
          <a:xfrm>
            <a:off x="4721216" y="3428109"/>
            <a:ext cx="2141380" cy="703263"/>
          </a:xfrm>
          <a:prstGeom prst="chevron">
            <a:avLst/>
          </a:prstGeom>
          <a:solidFill>
            <a:schemeClr val="accent1"/>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r>
              <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PDC 09</a:t>
            </a:r>
          </a:p>
        </p:txBody>
      </p:sp>
      <p:sp>
        <p:nvSpPr>
          <p:cNvPr id="39" name="Chevron 38"/>
          <p:cNvSpPr/>
          <p:nvPr/>
        </p:nvSpPr>
        <p:spPr bwMode="auto">
          <a:xfrm>
            <a:off x="6621620" y="1215907"/>
            <a:ext cx="2141380" cy="703263"/>
          </a:xfrm>
          <a:prstGeom prst="chevron">
            <a:avLst/>
          </a:prstGeom>
          <a:solidFill>
            <a:schemeClr val="accent1"/>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r>
              <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Oct 08</a:t>
            </a:r>
          </a:p>
        </p:txBody>
      </p:sp>
      <p:sp>
        <p:nvSpPr>
          <p:cNvPr id="42" name="Chevron 41"/>
          <p:cNvSpPr/>
          <p:nvPr/>
        </p:nvSpPr>
        <p:spPr bwMode="auto">
          <a:xfrm>
            <a:off x="6621620" y="3428109"/>
            <a:ext cx="2141380" cy="703263"/>
          </a:xfrm>
          <a:prstGeom prst="chevron">
            <a:avLst/>
          </a:prstGeom>
          <a:solidFill>
            <a:schemeClr val="accent1"/>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r>
              <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Spring 10</a:t>
            </a:r>
          </a:p>
        </p:txBody>
      </p:sp>
    </p:spTree>
    <p:extLst>
      <p:ext uri="{BB962C8B-B14F-4D97-AF65-F5344CB8AC3E}">
        <p14:creationId xmlns:p14="http://schemas.microsoft.com/office/powerpoint/2010/main" val="30107572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p:txBody>
          <a:bodyPr/>
          <a:lstStyle/>
          <a:p>
            <a:r>
              <a:rPr lang="en-US" dirty="0" smtClean="0"/>
              <a:t>Rich Text</a:t>
            </a:r>
            <a:br>
              <a:rPr lang="en-US" dirty="0" smtClean="0"/>
            </a:br>
            <a:r>
              <a:rPr lang="en-US" sz="2400" strike="sngStrike" dirty="0" err="1" smtClean="0">
                <a:solidFill>
                  <a:schemeClr val="tx1"/>
                </a:solidFill>
              </a:rPr>
              <a:t>RichTextArea</a:t>
            </a:r>
            <a:r>
              <a:rPr lang="en-US" sz="2400" dirty="0" smtClean="0">
                <a:solidFill>
                  <a:schemeClr val="tx1"/>
                </a:solidFill>
              </a:rPr>
              <a:t> </a:t>
            </a:r>
            <a:r>
              <a:rPr lang="en-US" sz="2400" dirty="0" err="1" smtClean="0">
                <a:solidFill>
                  <a:schemeClr val="tx1"/>
                </a:solidFill>
              </a:rPr>
              <a:t>RichTextBox</a:t>
            </a:r>
            <a:endParaRPr lang="en-US" sz="2400" dirty="0">
              <a:solidFill>
                <a:schemeClr val="tx1"/>
              </a:solidFill>
            </a:endParaRPr>
          </a:p>
        </p:txBody>
      </p:sp>
      <p:sp>
        <p:nvSpPr>
          <p:cNvPr id="3" name="Text Placeholder 2"/>
          <p:cNvSpPr>
            <a:spLocks noGrp="1"/>
          </p:cNvSpPr>
          <p:nvPr>
            <p:ph type="body" sz="quarter" idx="10"/>
          </p:nvPr>
        </p:nvSpPr>
        <p:spPr/>
        <p:txBody>
          <a:bodyPr>
            <a:normAutofit/>
          </a:bodyPr>
          <a:lstStyle/>
          <a:p>
            <a:r>
              <a:rPr lang="en-US" sz="2400" dirty="0" err="1"/>
              <a:t>ReadOnly</a:t>
            </a:r>
            <a:r>
              <a:rPr lang="en-US" sz="2400" dirty="0"/>
              <a:t> or Editable</a:t>
            </a:r>
          </a:p>
          <a:p>
            <a:r>
              <a:rPr lang="en-US" sz="2400" dirty="0"/>
              <a:t>Content Model</a:t>
            </a:r>
          </a:p>
          <a:p>
            <a:pPr lvl="1"/>
            <a:r>
              <a:rPr lang="en-US" sz="2400" dirty="0"/>
              <a:t>Runs, Spans &amp; Paragraphs</a:t>
            </a:r>
          </a:p>
          <a:p>
            <a:r>
              <a:rPr lang="en-US" sz="2400" dirty="0"/>
              <a:t>Hyperlinks</a:t>
            </a:r>
          </a:p>
          <a:p>
            <a:r>
              <a:rPr lang="en-US" sz="2400" dirty="0"/>
              <a:t>Embedded Elements</a:t>
            </a:r>
          </a:p>
          <a:p>
            <a:r>
              <a:rPr lang="en-US" sz="2400" dirty="0"/>
              <a:t>Multi-level </a:t>
            </a:r>
            <a:r>
              <a:rPr lang="en-US" sz="2400" dirty="0" smtClean="0"/>
              <a:t>Undo</a:t>
            </a:r>
          </a:p>
          <a:p>
            <a:r>
              <a:rPr lang="en-US" sz="2400" dirty="0" err="1" smtClean="0"/>
              <a:t>FlowDirection</a:t>
            </a:r>
            <a:endParaRPr lang="en-US" sz="2400" dirty="0"/>
          </a:p>
          <a:p>
            <a:r>
              <a:rPr lang="en-US" sz="2400" dirty="0"/>
              <a:t>Shaping Support</a:t>
            </a:r>
          </a:p>
          <a:p>
            <a:r>
              <a:rPr lang="en-US" sz="2400" dirty="0"/>
              <a:t>New Languages:  Arabic &amp; </a:t>
            </a:r>
            <a:r>
              <a:rPr lang="en-US" sz="2400" dirty="0" smtClean="0"/>
              <a:t>Hebrew</a:t>
            </a:r>
            <a:endParaRPr lang="en-US" sz="2400" dirty="0"/>
          </a:p>
          <a:p>
            <a:endParaRPr lang="en-US" sz="2400" dirty="0" smtClean="0"/>
          </a:p>
          <a:p>
            <a:pPr marL="0" indent="0">
              <a:buNone/>
            </a:pPr>
            <a:endParaRPr lang="en-US" sz="2400" dirty="0"/>
          </a:p>
        </p:txBody>
      </p:sp>
    </p:spTree>
    <p:extLst>
      <p:ext uri="{BB962C8B-B14F-4D97-AF65-F5344CB8AC3E}">
        <p14:creationId xmlns:p14="http://schemas.microsoft.com/office/powerpoint/2010/main" val="2407363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Rich Text</a:t>
            </a:r>
            <a:br>
              <a:rPr lang="en-US" dirty="0" smtClean="0"/>
            </a:br>
            <a:r>
              <a:rPr lang="en-US" sz="2400" strike="sngStrike" dirty="0" err="1" smtClean="0">
                <a:solidFill>
                  <a:schemeClr val="tx1"/>
                </a:solidFill>
              </a:rPr>
              <a:t>RichTextArea</a:t>
            </a:r>
            <a:r>
              <a:rPr lang="en-US" sz="2400" dirty="0" smtClean="0">
                <a:solidFill>
                  <a:schemeClr val="tx1"/>
                </a:solidFill>
              </a:rPr>
              <a:t> </a:t>
            </a:r>
            <a:r>
              <a:rPr lang="en-US" sz="2400" dirty="0" err="1" smtClean="0">
                <a:solidFill>
                  <a:schemeClr val="tx1"/>
                </a:solidFill>
              </a:rPr>
              <a:t>RichTextBox</a:t>
            </a:r>
            <a:endParaRPr lang="en-US" sz="2400" dirty="0">
              <a:solidFill>
                <a:schemeClr val="tx1"/>
              </a:solidFill>
            </a:endParaRPr>
          </a:p>
        </p:txBody>
      </p:sp>
      <p:sp>
        <p:nvSpPr>
          <p:cNvPr id="5" name="Content Placeholder 4"/>
          <p:cNvSpPr>
            <a:spLocks noGrp="1"/>
          </p:cNvSpPr>
          <p:nvPr>
            <p:ph type="body" sz="quarter" idx="10"/>
          </p:nvPr>
        </p:nvSpPr>
        <p:spPr/>
        <p:txBody>
          <a:bodyPr>
            <a:noAutofit/>
          </a:bodyPr>
          <a:lstStyle/>
          <a:p>
            <a:r>
              <a:rPr lang="en-US" sz="2400" dirty="0" smtClean="0"/>
              <a:t>Text </a:t>
            </a:r>
            <a:r>
              <a:rPr lang="en-US" sz="2400" dirty="0"/>
              <a:t>position and selection APIs</a:t>
            </a:r>
          </a:p>
          <a:p>
            <a:r>
              <a:rPr lang="en-US" sz="2400" dirty="0"/>
              <a:t>“</a:t>
            </a:r>
            <a:r>
              <a:rPr lang="en-US" sz="2400" dirty="0" err="1"/>
              <a:t>Xaml</a:t>
            </a:r>
            <a:r>
              <a:rPr lang="en-US" sz="2400" dirty="0"/>
              <a:t>” property for serializing text content</a:t>
            </a:r>
          </a:p>
          <a:p>
            <a:r>
              <a:rPr lang="en-US" sz="2400" dirty="0"/>
              <a:t>XAML clipboard </a:t>
            </a:r>
            <a:r>
              <a:rPr lang="en-US" sz="2400" dirty="0" smtClean="0"/>
              <a:t>format</a:t>
            </a:r>
          </a:p>
          <a:p>
            <a:r>
              <a:rPr lang="en-US" sz="2400" dirty="0" smtClean="0"/>
              <a:t>“Format then type” support</a:t>
            </a:r>
          </a:p>
          <a:p>
            <a:r>
              <a:rPr lang="en-US" sz="2400" dirty="0" smtClean="0"/>
              <a:t>UI Automation Text pattern</a:t>
            </a:r>
          </a:p>
          <a:p>
            <a:r>
              <a:rPr lang="en-US" sz="2400" dirty="0" err="1" smtClean="0"/>
              <a:t>FlowDirection</a:t>
            </a:r>
            <a:r>
              <a:rPr lang="en-US" sz="2400" dirty="0" smtClean="0"/>
              <a:t> support on Runs</a:t>
            </a:r>
          </a:p>
          <a:p>
            <a:endParaRPr lang="en-US" sz="2400" dirty="0"/>
          </a:p>
        </p:txBody>
      </p:sp>
      <p:sp>
        <p:nvSpPr>
          <p:cNvPr id="7" name="Rounded Rectangle 6"/>
          <p:cNvSpPr/>
          <p:nvPr/>
        </p:nvSpPr>
        <p:spPr bwMode="auto">
          <a:xfrm>
            <a:off x="8001024" y="285728"/>
            <a:ext cx="785818" cy="428628"/>
          </a:xfrm>
          <a:prstGeom prst="roundRect">
            <a:avLst/>
          </a:prstGeom>
          <a:gradFill>
            <a:gsLst>
              <a:gs pos="0">
                <a:schemeClr val="accent3">
                  <a:lumMod val="60000"/>
                  <a:lumOff val="40000"/>
                </a:schemeClr>
              </a:gs>
              <a:gs pos="72000">
                <a:schemeClr val="accent3">
                  <a:lumMod val="75000"/>
                </a:schemeClr>
              </a:gs>
              <a:gs pos="100000">
                <a:schemeClr val="accent3">
                  <a:lumMod val="50000"/>
                </a:schemeClr>
              </a:gs>
            </a:gsLst>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ZA"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latin typeface="Segoe UI" pitchFamily="34" charset="0"/>
              </a:rPr>
              <a:t>RC</a:t>
            </a:r>
          </a:p>
        </p:txBody>
      </p:sp>
    </p:spTree>
    <p:extLst>
      <p:ext uri="{BB962C8B-B14F-4D97-AF65-F5344CB8AC3E}">
        <p14:creationId xmlns:p14="http://schemas.microsoft.com/office/powerpoint/2010/main" val="218969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FeedReader</a:t>
            </a:r>
            <a:endParaRPr lang="en-US" sz="2800" dirty="0">
              <a:solidFill>
                <a:schemeClr val="tx1">
                  <a:lumMod val="75000"/>
                </a:schemeClr>
              </a:solidFill>
              <a:latin typeface="Segoe UI Light" pitchFamily="34" charset="0"/>
            </a:endParaRPr>
          </a:p>
        </p:txBody>
      </p:sp>
      <p:sp>
        <p:nvSpPr>
          <p:cNvPr id="4" name="Text Placeholder 3"/>
          <p:cNvSpPr>
            <a:spLocks noGrp="1"/>
          </p:cNvSpPr>
          <p:nvPr>
            <p:ph type="body" sz="quarter" idx="10"/>
          </p:nvPr>
        </p:nvSpPr>
        <p:spPr/>
        <p:txBody>
          <a:bodyPr/>
          <a:lstStyle/>
          <a:p>
            <a:r>
              <a:rPr lang="en-US" dirty="0" smtClean="0"/>
              <a:t>&lt;demo/&gt;</a:t>
            </a:r>
            <a:endParaRPr lang="en-US" dirty="0"/>
          </a:p>
        </p:txBody>
      </p:sp>
    </p:spTree>
    <p:extLst>
      <p:ext uri="{BB962C8B-B14F-4D97-AF65-F5344CB8AC3E}">
        <p14:creationId xmlns:p14="http://schemas.microsoft.com/office/powerpoint/2010/main" val="143172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Out of Browser Enhancements</a:t>
            </a:r>
            <a:endParaRPr lang="en-US" dirty="0"/>
          </a:p>
        </p:txBody>
      </p:sp>
      <p:sp>
        <p:nvSpPr>
          <p:cNvPr id="3" name="Text Placeholder 2"/>
          <p:cNvSpPr>
            <a:spLocks noGrp="1"/>
          </p:cNvSpPr>
          <p:nvPr>
            <p:ph type="body" sz="quarter" idx="10"/>
          </p:nvPr>
        </p:nvSpPr>
        <p:spPr/>
        <p:txBody>
          <a:bodyPr>
            <a:normAutofit/>
          </a:bodyPr>
          <a:lstStyle/>
          <a:p>
            <a:r>
              <a:rPr lang="en-US" sz="2400" dirty="0" smtClean="0"/>
              <a:t>Window Positioning/Size APIs</a:t>
            </a:r>
          </a:p>
          <a:p>
            <a:r>
              <a:rPr lang="en-US" sz="2400" dirty="0" smtClean="0"/>
              <a:t>Support for Automation (native integration)</a:t>
            </a:r>
          </a:p>
          <a:p>
            <a:r>
              <a:rPr lang="en-US" sz="2400" dirty="0" smtClean="0"/>
              <a:t>HTML Hosting (</a:t>
            </a:r>
            <a:r>
              <a:rPr lang="en-US" sz="2400" dirty="0" err="1" smtClean="0"/>
              <a:t>HtmlBrush</a:t>
            </a:r>
            <a:r>
              <a:rPr lang="en-US" sz="2400" dirty="0" smtClean="0"/>
              <a:t> is renamed to </a:t>
            </a:r>
            <a:r>
              <a:rPr lang="en-US" sz="2400" dirty="0" err="1" smtClean="0"/>
              <a:t>WebBrowserBrush</a:t>
            </a:r>
            <a:r>
              <a:rPr lang="en-US" sz="2400" smtClean="0"/>
              <a:t>)</a:t>
            </a:r>
            <a:endParaRPr lang="en-US" sz="2400" dirty="0" smtClean="0"/>
          </a:p>
          <a:p>
            <a:r>
              <a:rPr lang="en-US" sz="2400" dirty="0" smtClean="0"/>
              <a:t>Notifications</a:t>
            </a:r>
          </a:p>
          <a:p>
            <a:r>
              <a:rPr lang="en-US" sz="2400" dirty="0" smtClean="0"/>
              <a:t>XAP signing</a:t>
            </a:r>
          </a:p>
          <a:p>
            <a:r>
              <a:rPr lang="en-US" sz="2400" dirty="0" smtClean="0"/>
              <a:t>Silent install and emulation mode</a:t>
            </a:r>
          </a:p>
          <a:p>
            <a:r>
              <a:rPr lang="en-US" sz="2400" dirty="0" smtClean="0"/>
              <a:t>Custom window chrome</a:t>
            </a:r>
          </a:p>
          <a:p>
            <a:r>
              <a:rPr lang="en-US" sz="2400" dirty="0" smtClean="0"/>
              <a:t>Cancelable shutdown event</a:t>
            </a:r>
          </a:p>
          <a:p>
            <a:r>
              <a:rPr lang="en-US" sz="2400" dirty="0" smtClean="0"/>
              <a:t>Updated security dialogs</a:t>
            </a:r>
          </a:p>
          <a:p>
            <a:r>
              <a:rPr lang="en-US" sz="2400" dirty="0" smtClean="0"/>
              <a:t>Sockets security restrictions removal</a:t>
            </a:r>
            <a:endParaRPr lang="en-US" sz="2400" b="1" dirty="0" smtClean="0"/>
          </a:p>
          <a:p>
            <a:endParaRPr lang="en-US" dirty="0"/>
          </a:p>
        </p:txBody>
      </p:sp>
    </p:spTree>
    <p:extLst>
      <p:ext uri="{BB962C8B-B14F-4D97-AF65-F5344CB8AC3E}">
        <p14:creationId xmlns:p14="http://schemas.microsoft.com/office/powerpoint/2010/main" val="285455447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Browsers?</a:t>
            </a:r>
            <a:endParaRPr lang="en-US" dirty="0"/>
          </a:p>
        </p:txBody>
      </p:sp>
      <p:sp>
        <p:nvSpPr>
          <p:cNvPr id="3" name="Text Placeholder 2"/>
          <p:cNvSpPr>
            <a:spLocks noGrp="1"/>
          </p:cNvSpPr>
          <p:nvPr>
            <p:ph type="body" sz="quarter" idx="10"/>
          </p:nvPr>
        </p:nvSpPr>
        <p:spPr/>
        <p:txBody>
          <a:bodyPr>
            <a:normAutofit/>
          </a:bodyPr>
          <a:lstStyle/>
          <a:p>
            <a:r>
              <a:rPr lang="en-US" dirty="0" smtClean="0"/>
              <a:t>Google Chrome</a:t>
            </a:r>
          </a:p>
          <a:p>
            <a:r>
              <a:rPr lang="en-US" dirty="0" smtClean="0"/>
              <a:t>Support for Private mode browsing</a:t>
            </a:r>
          </a:p>
          <a:p>
            <a:pPr lvl="1"/>
            <a:r>
              <a:rPr lang="en-US" dirty="0" err="1" smtClean="0"/>
              <a:t>InPrivate</a:t>
            </a:r>
            <a:r>
              <a:rPr lang="en-US" dirty="0" smtClean="0"/>
              <a:t> – IE</a:t>
            </a:r>
          </a:p>
          <a:p>
            <a:pPr lvl="1"/>
            <a:r>
              <a:rPr lang="en-US" dirty="0" smtClean="0"/>
              <a:t>Incognito Mode – Google Chrome</a:t>
            </a:r>
          </a:p>
          <a:p>
            <a:pPr lvl="1"/>
            <a:r>
              <a:rPr lang="en-US" dirty="0" smtClean="0"/>
              <a:t>Private mode - </a:t>
            </a:r>
            <a:r>
              <a:rPr lang="en-US" dirty="0" err="1" smtClean="0"/>
              <a:t>FireFox</a:t>
            </a:r>
            <a:endParaRPr lang="en-US" dirty="0" smtClean="0"/>
          </a:p>
        </p:txBody>
      </p:sp>
      <p:sp>
        <p:nvSpPr>
          <p:cNvPr id="4" name="Rounded Rectangle 3"/>
          <p:cNvSpPr/>
          <p:nvPr/>
        </p:nvSpPr>
        <p:spPr bwMode="auto">
          <a:xfrm>
            <a:off x="8001024" y="285728"/>
            <a:ext cx="785818" cy="428628"/>
          </a:xfrm>
          <a:prstGeom prst="roundRect">
            <a:avLst/>
          </a:prstGeom>
          <a:gradFill>
            <a:gsLst>
              <a:gs pos="0">
                <a:schemeClr val="accent3">
                  <a:lumMod val="60000"/>
                  <a:lumOff val="40000"/>
                </a:schemeClr>
              </a:gs>
              <a:gs pos="72000">
                <a:schemeClr val="accent3">
                  <a:lumMod val="75000"/>
                </a:schemeClr>
              </a:gs>
              <a:gs pos="100000">
                <a:schemeClr val="accent3">
                  <a:lumMod val="50000"/>
                </a:schemeClr>
              </a:gs>
            </a:gsLst>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ZA"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latin typeface="Segoe UI" pitchFamily="34" charset="0"/>
              </a:rPr>
              <a:t>RC</a:t>
            </a:r>
          </a:p>
        </p:txBody>
      </p:sp>
    </p:spTree>
    <p:extLst>
      <p:ext uri="{BB962C8B-B14F-4D97-AF65-F5344CB8AC3E}">
        <p14:creationId xmlns:p14="http://schemas.microsoft.com/office/powerpoint/2010/main" val="3702506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Pivot</a:t>
            </a:r>
            <a:endParaRPr lang="en-ZA" dirty="0"/>
          </a:p>
        </p:txBody>
      </p:sp>
      <p:pic>
        <p:nvPicPr>
          <p:cNvPr id="4" name="Pivot.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33600" y="2076450"/>
            <a:ext cx="4876800" cy="2705100"/>
          </a:xfrm>
          <a:prstGeom prst="rect">
            <a:avLst/>
          </a:prstGeom>
        </p:spPr>
      </p:pic>
    </p:spTree>
    <p:extLst>
      <p:ext uri="{BB962C8B-B14F-4D97-AF65-F5344CB8AC3E}">
        <p14:creationId xmlns:p14="http://schemas.microsoft.com/office/powerpoint/2010/main" val="3365168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a:spLocks noGrp="1"/>
          </p:cNvSpPr>
          <p:nvPr>
            <p:ph type="title"/>
          </p:nvPr>
        </p:nvSpPr>
        <p:spPr/>
        <p:txBody>
          <a:bodyPr vert="horz" wrap="square" lIns="0" tIns="0" rIns="0" bIns="0" rtlCol="0" anchor="t">
            <a:spAutoFit/>
          </a:bodyPr>
          <a:lstStyle/>
          <a:p>
            <a:r>
              <a:rPr dirty="0"/>
              <a:t>Resources</a:t>
            </a:r>
          </a:p>
        </p:txBody>
      </p:sp>
      <p:sp>
        <p:nvSpPr>
          <p:cNvPr id="7" name="Content Placeholder 6"/>
          <p:cNvSpPr>
            <a:spLocks noGrp="1"/>
          </p:cNvSpPr>
          <p:nvPr>
            <p:ph type="body" sz="quarter" idx="10"/>
          </p:nvPr>
        </p:nvSpPr>
        <p:spPr>
          <a:xfrm>
            <a:off x="381000" y="1443865"/>
            <a:ext cx="4191000" cy="4761626"/>
          </a:xfrm>
        </p:spPr>
        <p:txBody>
          <a:bodyPr/>
          <a:lstStyle/>
          <a:p>
            <a:r>
              <a:rPr lang="en-ZA" sz="2400" dirty="0" smtClean="0"/>
              <a:t>Resources for Developers</a:t>
            </a:r>
            <a:br>
              <a:rPr lang="en-ZA" sz="2400" dirty="0" smtClean="0"/>
            </a:br>
            <a:r>
              <a:rPr lang="en-ZA" sz="2400" dirty="0" smtClean="0">
                <a:hlinkClick r:id="rId2"/>
              </a:rPr>
              <a:t>msdn.com</a:t>
            </a:r>
            <a:endParaRPr lang="en-ZA" sz="2400" dirty="0" smtClean="0"/>
          </a:p>
          <a:p>
            <a:r>
              <a:rPr lang="en-ZA" sz="2400" dirty="0" smtClean="0"/>
              <a:t>Microsoft Certification &amp; Training Resources</a:t>
            </a:r>
            <a:br>
              <a:rPr lang="en-ZA" sz="2400" dirty="0" smtClean="0"/>
            </a:br>
            <a:r>
              <a:rPr lang="en-ZA" sz="2400" dirty="0" smtClean="0">
                <a:hlinkClick r:id="rId3"/>
              </a:rPr>
              <a:t>microsoft.com/learning</a:t>
            </a:r>
            <a:endParaRPr lang="en-ZA" sz="2400" dirty="0" smtClean="0"/>
          </a:p>
        </p:txBody>
      </p:sp>
      <p:grpSp>
        <p:nvGrpSpPr>
          <p:cNvPr id="2" name="Group 57"/>
          <p:cNvGrpSpPr/>
          <p:nvPr/>
        </p:nvGrpSpPr>
        <p:grpSpPr bwMode="black">
          <a:xfrm>
            <a:off x="5081592" y="2302606"/>
            <a:ext cx="3477054" cy="771334"/>
            <a:chOff x="5474912" y="1249949"/>
            <a:chExt cx="3477054" cy="771334"/>
          </a:xfrm>
        </p:grpSpPr>
        <p:pic>
          <p:nvPicPr>
            <p:cNvPr id="56" name="Picture 55" descr="ms_Learning_w.eps"/>
            <p:cNvPicPr>
              <a:picLocks noChangeAspect="1"/>
            </p:cNvPicPr>
            <p:nvPr/>
          </p:nvPicPr>
          <p:blipFill>
            <a:blip r:embed="rId4" cstate="email">
              <a:extLst>
                <a:ext uri="{28A0092B-C50C-407E-A947-70E740481C1C}">
                  <a14:useLocalDpi xmlns:a14="http://schemas.microsoft.com/office/drawing/2010/main"/>
                </a:ext>
              </a:extLst>
            </a:blip>
            <a:srcRect l="51467"/>
            <a:stretch>
              <a:fillRect/>
            </a:stretch>
          </p:blipFill>
          <p:spPr bwMode="black">
            <a:xfrm>
              <a:off x="7170452" y="1249949"/>
              <a:ext cx="1781514" cy="771334"/>
            </a:xfrm>
            <a:prstGeom prst="rect">
              <a:avLst/>
            </a:prstGeom>
          </p:spPr>
        </p:pic>
        <p:pic>
          <p:nvPicPr>
            <p:cNvPr id="1026" name="Picture 2" descr="C:\Documents and Settings\Pennie\My Documents\ACERDATA (D)\Pennie's documents\MS Image\Boxshot_Logo\MICROSOFT\Microsoft Logo wht shadow.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black">
            <a:xfrm>
              <a:off x="5474912" y="1504591"/>
              <a:ext cx="1693646" cy="312516"/>
            </a:xfrm>
            <a:prstGeom prst="rect">
              <a:avLst/>
            </a:prstGeom>
            <a:noFill/>
          </p:spPr>
        </p:pic>
      </p:grpSp>
      <p:sp>
        <p:nvSpPr>
          <p:cNvPr id="8" name="TextBox 7"/>
          <p:cNvSpPr txBox="1"/>
          <p:nvPr/>
        </p:nvSpPr>
        <p:spPr>
          <a:xfrm>
            <a:off x="-1959364" y="0"/>
            <a:ext cx="1800000" cy="1326105"/>
          </a:xfrm>
          <a:prstGeom prst="rect">
            <a:avLst/>
          </a:prstGeom>
        </p:spPr>
        <p:style>
          <a:lnRef idx="2">
            <a:schemeClr val="accent4"/>
          </a:lnRef>
          <a:fillRef idx="1">
            <a:schemeClr val="lt1"/>
          </a:fillRef>
          <a:effectRef idx="0">
            <a:schemeClr val="accent4"/>
          </a:effectRef>
          <a:fontRef idx="minor">
            <a:schemeClr val="dk1"/>
          </a:fontRef>
        </p:style>
        <p:txBody>
          <a:bodyPr wrap="square" lIns="108000" tIns="108000" rIns="108000" bIns="108000" rtlCol="0" anchor="ctr" anchorCtr="0">
            <a:spAutoFit/>
          </a:bodyPr>
          <a:lstStyle/>
          <a:p>
            <a:r>
              <a:rPr lang="en-ZA" dirty="0" smtClean="0">
                <a:solidFill>
                  <a:schemeClr val="accent2"/>
                </a:solidFill>
              </a:rPr>
              <a:t>Required Slide</a:t>
            </a:r>
          </a:p>
          <a:p>
            <a:r>
              <a:rPr lang="en-ZA" dirty="0" smtClean="0">
                <a:solidFill>
                  <a:schemeClr val="accent2"/>
                </a:solidFill>
              </a:rPr>
              <a:t>Add your own resources as required.</a:t>
            </a:r>
          </a:p>
        </p:txBody>
      </p:sp>
      <p:pic>
        <p:nvPicPr>
          <p:cNvPr id="1027" name="Picture 3" descr="C:\Temp\msdn_landing_hero_logo_white.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081592" y="1261271"/>
            <a:ext cx="3044971" cy="930164"/>
          </a:xfrm>
          <a:prstGeom prst="rect">
            <a:avLst/>
          </a:prstGeom>
          <a:noFill/>
          <a:extLst>
            <a:ext uri="{909E8E84-426E-40DD-AFC4-6F175D3DCCD1}">
              <a14:hiddenFill xmlns:a14="http://schemas.microsoft.com/office/drawing/2010/main">
                <a:solidFill>
                  <a:srgbClr xmlns:mc="http://schemas.openxmlformats.org/markup-compatibility/2006" val="FFFFFF" mc:Ignorable=""/>
                </a:solidFill>
              </a14:hiddenFill>
            </a:ext>
          </a:extLst>
        </p:spPr>
      </p:pic>
      <p:sp>
        <p:nvSpPr>
          <p:cNvPr id="9" name="TextBox 8"/>
          <p:cNvSpPr txBox="1"/>
          <p:nvPr/>
        </p:nvSpPr>
        <p:spPr>
          <a:xfrm>
            <a:off x="214282" y="4429132"/>
            <a:ext cx="8715436" cy="369332"/>
          </a:xfrm>
          <a:prstGeom prst="rect">
            <a:avLst/>
          </a:prstGeom>
          <a:noFill/>
        </p:spPr>
        <p:txBody>
          <a:bodyPr wrap="square" lIns="0" tIns="0" rIns="0" bIns="0" rtlCol="0">
            <a:spAutoFit/>
          </a:bodyPr>
          <a:lstStyle/>
          <a:p>
            <a:pPr algn="ctr"/>
            <a:r>
              <a:rPr lang="en-ZA" sz="2400" b="1" smtClean="0">
                <a:gradFill>
                  <a:gsLst>
                    <a:gs pos="0">
                      <a:schemeClr val="tx1"/>
                    </a:gs>
                    <a:gs pos="100000">
                      <a:schemeClr val="tx1"/>
                    </a:gs>
                  </a:gsLst>
                  <a:lin ang="5400000" scaled="0"/>
                </a:gradFill>
              </a:rPr>
              <a:t>Slides</a:t>
            </a:r>
            <a:r>
              <a:rPr lang="en-ZA" sz="2000" smtClean="0">
                <a:gradFill>
                  <a:gsLst>
                    <a:gs pos="0">
                      <a:schemeClr val="tx1"/>
                    </a:gs>
                    <a:gs pos="100000">
                      <a:schemeClr val="tx1"/>
                    </a:gs>
                  </a:gsLst>
                  <a:lin ang="5400000" scaled="0"/>
                </a:gradFill>
              </a:rPr>
              <a:t> are </a:t>
            </a:r>
            <a:r>
              <a:rPr lang="en-ZA" sz="2000" dirty="0" smtClean="0">
                <a:gradFill>
                  <a:gsLst>
                    <a:gs pos="0">
                      <a:schemeClr val="tx1"/>
                    </a:gs>
                    <a:gs pos="100000">
                      <a:schemeClr val="tx1"/>
                    </a:gs>
                  </a:gsLst>
                  <a:lin ang="5400000" scaled="0"/>
                </a:gradFill>
              </a:rPr>
              <a:t>available on my </a:t>
            </a:r>
            <a:r>
              <a:rPr lang="en-ZA" sz="2400" b="1" dirty="0" smtClean="0">
                <a:gradFill>
                  <a:gsLst>
                    <a:gs pos="0">
                      <a:schemeClr val="tx1"/>
                    </a:gs>
                    <a:gs pos="100000">
                      <a:schemeClr val="tx1"/>
                    </a:gs>
                  </a:gsLst>
                  <a:lin ang="5400000" scaled="0"/>
                </a:gradFill>
              </a:rPr>
              <a:t>blog</a:t>
            </a:r>
            <a:r>
              <a:rPr lang="en-ZA" sz="2000" dirty="0" smtClean="0">
                <a:gradFill>
                  <a:gsLst>
                    <a:gs pos="0">
                      <a:schemeClr val="tx1"/>
                    </a:gs>
                    <a:gs pos="100000">
                      <a:schemeClr val="tx1"/>
                    </a:gs>
                  </a:gsLst>
                  <a:lin ang="5400000" scaled="0"/>
                </a:gradFill>
              </a:rPr>
              <a:t> @ http://www.rudigrobler.net/speaking</a:t>
            </a:r>
          </a:p>
        </p:txBody>
      </p:sp>
    </p:spTree>
    <p:extLst>
      <p:ext uri="{BB962C8B-B14F-4D97-AF65-F5344CB8AC3E}">
        <p14:creationId xmlns:p14="http://schemas.microsoft.com/office/powerpoint/2010/main" val="3851194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We Want To Hear From You!</a:t>
            </a:r>
            <a:endParaRPr lang="en-ZA" dirty="0"/>
          </a:p>
        </p:txBody>
      </p:sp>
      <p:sp>
        <p:nvSpPr>
          <p:cNvPr id="3" name="Content Placeholder 2"/>
          <p:cNvSpPr>
            <a:spLocks noGrp="1"/>
          </p:cNvSpPr>
          <p:nvPr>
            <p:ph type="body" sz="quarter" idx="10"/>
          </p:nvPr>
        </p:nvSpPr>
        <p:spPr/>
        <p:txBody>
          <a:bodyPr/>
          <a:lstStyle/>
          <a:p>
            <a:pPr marL="0" indent="0">
              <a:buNone/>
            </a:pPr>
            <a:r>
              <a:rPr lang="en-ZA" sz="3600" dirty="0"/>
              <a:t>Connect with Microsoft South Africa's Developer &amp; Platform Group</a:t>
            </a:r>
          </a:p>
          <a:p>
            <a:pPr marL="0" indent="0">
              <a:buNone/>
            </a:pPr>
            <a:endParaRPr lang="en-ZA" sz="3600" dirty="0" smtClean="0"/>
          </a:p>
          <a:p>
            <a:pPr>
              <a:buBlip>
                <a:blip r:embed="rId3"/>
              </a:buBlip>
            </a:pPr>
            <a:r>
              <a:rPr lang="en-ZA" sz="3600" dirty="0">
                <a:hlinkClick r:id="rId4" action="ppaction://hlinkfile"/>
              </a:rPr>
              <a:t>blogs.msdn.com/</a:t>
            </a:r>
            <a:r>
              <a:rPr lang="en-ZA" sz="3600" dirty="0" err="1">
                <a:hlinkClick r:id="rId4" action="ppaction://hlinkfile"/>
              </a:rPr>
              <a:t>southafrica</a:t>
            </a:r>
            <a:endParaRPr lang="en-ZA" sz="3600" dirty="0"/>
          </a:p>
          <a:p>
            <a:pPr>
              <a:buBlip>
                <a:blip r:embed="rId5"/>
              </a:buBlip>
            </a:pPr>
            <a:r>
              <a:rPr lang="en-ZA" sz="3600" dirty="0">
                <a:hlinkClick r:id="rId6"/>
              </a:rPr>
              <a:t>twitter.com/</a:t>
            </a:r>
            <a:r>
              <a:rPr lang="en-ZA" sz="3600" dirty="0" err="1">
                <a:hlinkClick r:id="rId6"/>
              </a:rPr>
              <a:t>msdevsa</a:t>
            </a:r>
            <a:endParaRPr lang="en-ZA" sz="3600" dirty="0"/>
          </a:p>
          <a:p>
            <a:pPr>
              <a:buBlip>
                <a:blip r:embed="rId7"/>
              </a:buBlip>
            </a:pPr>
            <a:r>
              <a:rPr lang="en-ZA" sz="3600" dirty="0">
                <a:hlinkClick r:id="rId8"/>
              </a:rPr>
              <a:t>Microsoft </a:t>
            </a:r>
            <a:r>
              <a:rPr lang="en-ZA" sz="3600" dirty="0" err="1">
                <a:hlinkClick r:id="rId8"/>
              </a:rPr>
              <a:t>Devs</a:t>
            </a:r>
            <a:r>
              <a:rPr lang="en-ZA" sz="3600" dirty="0">
                <a:hlinkClick r:id="rId8"/>
              </a:rPr>
              <a:t> </a:t>
            </a:r>
            <a:r>
              <a:rPr lang="en-ZA" sz="3600" dirty="0" smtClean="0">
                <a:hlinkClick r:id="rId8"/>
              </a:rPr>
              <a:t>SA</a:t>
            </a:r>
            <a:endParaRPr lang="en-ZA" sz="3600" dirty="0"/>
          </a:p>
        </p:txBody>
      </p:sp>
      <p:sp>
        <p:nvSpPr>
          <p:cNvPr id="4" name="TextBox 3"/>
          <p:cNvSpPr txBox="1"/>
          <p:nvPr/>
        </p:nvSpPr>
        <p:spPr>
          <a:xfrm>
            <a:off x="-1959364" y="0"/>
            <a:ext cx="1800000" cy="495108"/>
          </a:xfrm>
          <a:prstGeom prst="rect">
            <a:avLst/>
          </a:prstGeom>
        </p:spPr>
        <p:style>
          <a:lnRef idx="2">
            <a:schemeClr val="accent4"/>
          </a:lnRef>
          <a:fillRef idx="1">
            <a:schemeClr val="lt1"/>
          </a:fillRef>
          <a:effectRef idx="0">
            <a:schemeClr val="accent4"/>
          </a:effectRef>
          <a:fontRef idx="minor">
            <a:schemeClr val="dk1"/>
          </a:fontRef>
        </p:style>
        <p:txBody>
          <a:bodyPr wrap="square" lIns="108000" tIns="108000" rIns="108000" bIns="108000" rtlCol="0" anchor="ctr" anchorCtr="0">
            <a:spAutoFit/>
          </a:bodyPr>
          <a:lstStyle/>
          <a:p>
            <a:r>
              <a:rPr lang="en-ZA" dirty="0" smtClean="0">
                <a:solidFill>
                  <a:schemeClr val="accent2"/>
                </a:solidFill>
              </a:rPr>
              <a:t>Required Slide</a:t>
            </a:r>
          </a:p>
        </p:txBody>
      </p:sp>
    </p:spTree>
    <p:extLst>
      <p:ext uri="{BB962C8B-B14F-4D97-AF65-F5344CB8AC3E}">
        <p14:creationId xmlns:p14="http://schemas.microsoft.com/office/powerpoint/2010/main" val="3857137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Temp\wireless-entertainment-desktop-8000-l.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rot="1004875">
            <a:off x="-525466" y="910386"/>
            <a:ext cx="8710293" cy="5913612"/>
          </a:xfrm>
          <a:prstGeom prst="rect">
            <a:avLst/>
          </a:prstGeom>
          <a:noFill/>
          <a:extLst>
            <a:ext uri="{909E8E84-426E-40DD-AFC4-6F175D3DCCD1}">
              <a14:hiddenFill xmlns:a14="http://schemas.microsoft.com/office/drawing/2010/main">
                <a:solidFill>
                  <a:srgbClr xmlns:mc="http://schemas.openxmlformats.org/markup-compatibility/2006" val="FFFFFF" mc:Ignorable=""/>
                </a:solidFill>
              </a14:hiddenFill>
            </a:ext>
          </a:extLst>
        </p:spPr>
      </p:pic>
      <p:sp>
        <p:nvSpPr>
          <p:cNvPr id="5" name="Round Same Side Corner Rectangle 4"/>
          <p:cNvSpPr/>
          <p:nvPr/>
        </p:nvSpPr>
        <p:spPr bwMode="hidden">
          <a:xfrm rot="5400000">
            <a:off x="6603955" y="2897783"/>
            <a:ext cx="2206486" cy="4173228"/>
          </a:xfrm>
          <a:prstGeom prst="round2SameRect">
            <a:avLst>
              <a:gd name="adj1" fmla="val 0"/>
              <a:gd name="adj2" fmla="val 50000"/>
            </a:avLst>
          </a:prstGeom>
          <a:gradFill flip="none" rotWithShape="1">
            <a:gsLst>
              <a:gs pos="0">
                <a:schemeClr val="accent5"/>
              </a:gs>
              <a:gs pos="19000">
                <a:schemeClr val="accent5"/>
              </a:gs>
              <a:gs pos="100000">
                <a:schemeClr val="accent5"/>
              </a:gs>
              <a:gs pos="0">
                <a:srgbClr xmlns:mc="http://schemas.openxmlformats.org/markup-compatibility/2006" xmlns:a14="http://schemas.microsoft.com/office/drawing/2010/main" val="0270DB" mc:Ignorable="">
                  <a:alpha val="0"/>
                </a:srgbClr>
              </a:gs>
            </a:gsLst>
            <a:lin ang="5400000" scaled="1"/>
            <a:tileRect/>
          </a:gradFill>
          <a:ln w="38100">
            <a:noFill/>
            <a:headEnd type="none" w="med" len="med"/>
            <a:tailEnd type="none" w="med" len="med"/>
          </a:ln>
          <a:effectLst/>
          <a:scene3d>
            <a:camera prst="orthographicFront">
              <a:rot lat="0" lon="0" rev="0"/>
            </a:camera>
            <a:lightRig rig="threePt" dir="t">
              <a:rot lat="0" lon="0" rev="9000000"/>
            </a:lightRig>
          </a:scene3d>
          <a:sp3d prstMaterial="flat">
            <a:bevelT w="95250" h="95250"/>
            <a:extrusionClr>
              <a:srgbClr xmlns:mc="http://schemas.openxmlformats.org/markup-compatibility/2006" xmlns:a14="http://schemas.microsoft.com/office/drawing/2010/main" val="C00000" mc:Ignorable=""/>
            </a:extrusionClr>
            <a:contourClr>
              <a:srgbClr xmlns:mc="http://schemas.openxmlformats.org/markup-compatibility/2006" xmlns:a14="http://schemas.microsoft.com/office/drawing/2010/main" val="FF9D17" mc:Ignorable=""/>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Trebuchet MS" pitchFamily="34" charset="0"/>
            </a:endParaRPr>
          </a:p>
        </p:txBody>
      </p:sp>
      <p:sp>
        <p:nvSpPr>
          <p:cNvPr id="7" name="Rounded Rectangle 6"/>
          <p:cNvSpPr/>
          <p:nvPr/>
        </p:nvSpPr>
        <p:spPr bwMode="blackGray">
          <a:xfrm>
            <a:off x="6125353" y="3978422"/>
            <a:ext cx="3668459" cy="2009776"/>
          </a:xfrm>
          <a:prstGeom prst="roundRect">
            <a:avLst/>
          </a:prstGeom>
          <a:noFill/>
          <a:ln w="9525">
            <a:noFill/>
            <a:miter lim="800000"/>
            <a:headEnd/>
            <a:tailEnd/>
          </a:ln>
          <a:scene3d>
            <a:camera prst="orthographicFront"/>
            <a:lightRig rig="contrasting" dir="t">
              <a:rot lat="0" lon="0" rev="7800000"/>
            </a:lightRig>
          </a:scene3d>
          <a:sp3d prstMaterial="metal">
            <a:bevelB w="0" h="0"/>
          </a:sp3d>
        </p:spPr>
        <p:txBody>
          <a:bodyPr anchor="ctr" anchorCtr="0"/>
          <a:lstStyle/>
          <a:p>
            <a:pPr defTabSz="914099" fontAlgn="base">
              <a:spcBef>
                <a:spcPct val="0"/>
              </a:spcBef>
              <a:spcAft>
                <a:spcPct val="0"/>
              </a:spcAft>
              <a:defRPr/>
            </a:pPr>
            <a:r>
              <a:rPr lang="en-US" sz="32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Segoe" pitchFamily="34" charset="0"/>
              </a:rPr>
              <a:t>Complete your evaluation and enter to win!</a:t>
            </a:r>
          </a:p>
        </p:txBody>
      </p:sp>
      <p:sp>
        <p:nvSpPr>
          <p:cNvPr id="14" name="TextBox 13"/>
          <p:cNvSpPr txBox="1"/>
          <p:nvPr/>
        </p:nvSpPr>
        <p:spPr>
          <a:xfrm>
            <a:off x="-1959364" y="0"/>
            <a:ext cx="1800000" cy="495108"/>
          </a:xfrm>
          <a:prstGeom prst="rect">
            <a:avLst/>
          </a:prstGeom>
        </p:spPr>
        <p:style>
          <a:lnRef idx="2">
            <a:schemeClr val="accent4"/>
          </a:lnRef>
          <a:fillRef idx="1">
            <a:schemeClr val="lt1"/>
          </a:fillRef>
          <a:effectRef idx="0">
            <a:schemeClr val="accent4"/>
          </a:effectRef>
          <a:fontRef idx="minor">
            <a:schemeClr val="dk1"/>
          </a:fontRef>
        </p:style>
        <p:txBody>
          <a:bodyPr wrap="square" lIns="108000" tIns="108000" rIns="108000" bIns="108000" rtlCol="0" anchor="ctr" anchorCtr="0">
            <a:spAutoFit/>
          </a:bodyPr>
          <a:lstStyle/>
          <a:p>
            <a:r>
              <a:rPr lang="en-ZA" dirty="0" smtClean="0">
                <a:solidFill>
                  <a:schemeClr val="accent2"/>
                </a:solidFill>
              </a:rPr>
              <a:t>Required Slide</a:t>
            </a:r>
          </a:p>
        </p:txBody>
      </p:sp>
      <p:sp>
        <p:nvSpPr>
          <p:cNvPr id="4" name="Title 3"/>
          <p:cNvSpPr>
            <a:spLocks noGrp="1"/>
          </p:cNvSpPr>
          <p:nvPr>
            <p:ph type="title"/>
          </p:nvPr>
        </p:nvSpPr>
        <p:spPr>
          <a:xfrm>
            <a:off x="381000" y="230196"/>
            <a:ext cx="8382000" cy="1329595"/>
          </a:xfrm>
        </p:spPr>
        <p:txBody>
          <a:bodyPr/>
          <a:lstStyle/>
          <a:p>
            <a:r>
              <a:rPr lang="en-ZA" dirty="0" smtClean="0"/>
              <a:t>Win a Wireless Entertainment Desktop 8000!</a:t>
            </a:r>
            <a:endParaRPr lang="en-ZA" dirty="0"/>
          </a:p>
        </p:txBody>
      </p:sp>
    </p:spTree>
    <p:extLst>
      <p:ext uri="{BB962C8B-B14F-4D97-AF65-F5344CB8AC3E}">
        <p14:creationId xmlns:p14="http://schemas.microsoft.com/office/powerpoint/2010/main" val="17350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p:cTn id="7" dur="1000" fill="hold"/>
                                        <p:tgtEl>
                                          <p:spTgt spid="2052"/>
                                        </p:tgtEl>
                                        <p:attrNameLst>
                                          <p:attrName>ppt_w</p:attrName>
                                        </p:attrNameLst>
                                      </p:cBhvr>
                                      <p:tavLst>
                                        <p:tav tm="0">
                                          <p:val>
                                            <p:fltVal val="0"/>
                                          </p:val>
                                        </p:tav>
                                        <p:tav tm="100000">
                                          <p:val>
                                            <p:strVal val="#ppt_w"/>
                                          </p:val>
                                        </p:tav>
                                      </p:tavLst>
                                    </p:anim>
                                    <p:anim calcmode="lin" valueType="num">
                                      <p:cBhvr>
                                        <p:cTn id="8" dur="1000" fill="hold"/>
                                        <p:tgtEl>
                                          <p:spTgt spid="2052"/>
                                        </p:tgtEl>
                                        <p:attrNameLst>
                                          <p:attrName>ppt_h</p:attrName>
                                        </p:attrNameLst>
                                      </p:cBhvr>
                                      <p:tavLst>
                                        <p:tav tm="0">
                                          <p:val>
                                            <p:fltVal val="0"/>
                                          </p:val>
                                        </p:tav>
                                        <p:tav tm="100000">
                                          <p:val>
                                            <p:strVal val="#ppt_h"/>
                                          </p:val>
                                        </p:tav>
                                      </p:tavLst>
                                    </p:anim>
                                    <p:anim calcmode="lin" valueType="num">
                                      <p:cBhvr>
                                        <p:cTn id="9" dur="1000" fill="hold"/>
                                        <p:tgtEl>
                                          <p:spTgt spid="2052"/>
                                        </p:tgtEl>
                                        <p:attrNameLst>
                                          <p:attrName>style.rotation</p:attrName>
                                        </p:attrNameLst>
                                      </p:cBhvr>
                                      <p:tavLst>
                                        <p:tav tm="0">
                                          <p:val>
                                            <p:fltVal val="90"/>
                                          </p:val>
                                        </p:tav>
                                        <p:tav tm="100000">
                                          <p:val>
                                            <p:fltVal val="0"/>
                                          </p:val>
                                        </p:tav>
                                      </p:tavLst>
                                    </p:anim>
                                    <p:animEffect transition="in" filter="fade">
                                      <p:cBhvr>
                                        <p:cTn id="10" dur="1000"/>
                                        <p:tgtEl>
                                          <p:spTgt spid="205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childTnLst>
                                </p:cTn>
                              </p:par>
                              <p:par>
                                <p:cTn id="15" presetID="63" presetClass="path" presetSubtype="0" decel="50000" fill="hold" grpId="1" nodeType="withEffect">
                                  <p:stCondLst>
                                    <p:cond delay="0"/>
                                  </p:stCondLst>
                                  <p:childTnLst>
                                    <p:animMotion origin="layout" path="M -0.25 -1.48148E-6 L 3.33333E-6 -1.48148E-6 " pathEditMode="relative" rAng="0" ptsTypes="AA">
                                      <p:cBhvr>
                                        <p:cTn id="16" dur="1000" fill="hold"/>
                                        <p:tgtEl>
                                          <p:spTgt spid="5"/>
                                        </p:tgtEl>
                                        <p:attrNameLst>
                                          <p:attrName>ppt_x</p:attrName>
                                          <p:attrName>ppt_y</p:attrName>
                                        </p:attrNameLst>
                                      </p:cBhvr>
                                      <p:rCtr x="125" y="0"/>
                                    </p:animMotion>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par>
                                <p:cTn id="20" presetID="64" presetClass="path" presetSubtype="0" decel="50000" fill="hold" grpId="1" nodeType="withEffect">
                                  <p:stCondLst>
                                    <p:cond delay="0"/>
                                  </p:stCondLst>
                                  <p:childTnLst>
                                    <p:animMotion origin="layout" path="M 4.16667E-6 0.33334 L 4.16667E-6 -3.33333E-6 " pathEditMode="relative" rAng="0" ptsTypes="AA">
                                      <p:cBhvr>
                                        <p:cTn id="21" dur="1000" fill="hold"/>
                                        <p:tgtEl>
                                          <p:spTgt spid="7"/>
                                        </p:tgtEl>
                                        <p:attrNameLst>
                                          <p:attrName>ppt_x</p:attrName>
                                          <p:attrName>ppt_y</p:attrName>
                                        </p:attrNameLst>
                                      </p:cBhvr>
                                      <p:rCtr x="0" y="-1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bldP spid="7" grpId="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 Placeholder 2"/>
          <p:cNvSpPr txBox="1">
            <a:spLocks/>
          </p:cNvSpPr>
          <p:nvPr/>
        </p:nvSpPr>
        <p:spPr>
          <a:xfrm>
            <a:off x="0" y="2829039"/>
            <a:ext cx="8993560" cy="4028961"/>
          </a:xfrm>
          <a:prstGeom prst="rect">
            <a:avLst/>
          </a:prstGeom>
          <a:solidFill>
            <a:schemeClr val="tx1"/>
          </a:solidFill>
        </p:spPr>
        <p:txBody>
          <a:bodyPr vert="horz" lIns="0" tIns="0" rIns="0" bIns="0" rtlCol="0">
            <a:normAutofit/>
          </a:bodyPr>
          <a:lstStyle>
            <a:lvl1pPr marL="460375" indent="-460375" algn="l" defTabSz="914363" rtl="0" eaLnBrk="1" latinLnBrk="0" hangingPunct="1">
              <a:lnSpc>
                <a:spcPct val="90000"/>
              </a:lnSpc>
              <a:spcBef>
                <a:spcPct val="20000"/>
              </a:spcBef>
              <a:buFont typeface="Segoe UI" pitchFamily="34" charset="0"/>
              <a:buChar char="−"/>
              <a:defRPr sz="3200" kern="1200">
                <a:gradFill>
                  <a:gsLst>
                    <a:gs pos="0">
                      <a:schemeClr val="tx1"/>
                    </a:gs>
                    <a:gs pos="86000">
                      <a:schemeClr val="tx1"/>
                    </a:gs>
                  </a:gsLst>
                  <a:lin ang="5400000" scaled="0"/>
                </a:gradFill>
                <a:latin typeface="Segoe UI" pitchFamily="34" charset="0"/>
                <a:ea typeface="+mn-ea"/>
                <a:cs typeface="+mn-cs"/>
              </a:defRPr>
            </a:lvl1pPr>
            <a:lvl2pPr marL="855663" indent="-395288" algn="l" defTabSz="914363" rtl="0" eaLnBrk="1" latinLnBrk="0" hangingPunct="1">
              <a:lnSpc>
                <a:spcPct val="90000"/>
              </a:lnSpc>
              <a:spcBef>
                <a:spcPct val="20000"/>
              </a:spcBef>
              <a:buFont typeface="Segoe UI" pitchFamily="34" charset="0"/>
              <a:buChar char="−"/>
              <a:defRPr sz="2800" kern="1200">
                <a:gradFill>
                  <a:gsLst>
                    <a:gs pos="0">
                      <a:schemeClr val="tx1"/>
                    </a:gs>
                    <a:gs pos="86000">
                      <a:schemeClr val="tx1"/>
                    </a:gs>
                  </a:gsLst>
                  <a:lin ang="5400000" scaled="0"/>
                </a:gradFill>
                <a:latin typeface="Segoe UI" pitchFamily="34" charset="0"/>
                <a:ea typeface="+mn-ea"/>
                <a:cs typeface="+mn-cs"/>
              </a:defRPr>
            </a:lvl2pPr>
            <a:lvl3pPr marL="1258888" indent="-403225" algn="l" defTabSz="914363" rtl="0" eaLnBrk="1" latinLnBrk="0" hangingPunct="1">
              <a:lnSpc>
                <a:spcPct val="90000"/>
              </a:lnSpc>
              <a:spcBef>
                <a:spcPct val="20000"/>
              </a:spcBef>
              <a:buFont typeface="Segoe UI" pitchFamily="34" charset="0"/>
              <a:buChar char="−"/>
              <a:defRPr sz="2400" kern="1200">
                <a:gradFill>
                  <a:gsLst>
                    <a:gs pos="0">
                      <a:schemeClr val="tx1"/>
                    </a:gs>
                    <a:gs pos="86000">
                      <a:schemeClr val="tx1"/>
                    </a:gs>
                  </a:gsLst>
                  <a:lin ang="5400000" scaled="0"/>
                </a:gradFill>
                <a:latin typeface="Segoe UI" pitchFamily="34" charset="0"/>
                <a:ea typeface="+mn-ea"/>
                <a:cs typeface="+mn-cs"/>
              </a:defRPr>
            </a:lvl3pPr>
            <a:lvl4pPr marL="1604963" indent="-346075" algn="l" defTabSz="914363" rtl="0" eaLnBrk="1" latinLnBrk="0" hangingPunct="1">
              <a:lnSpc>
                <a:spcPct val="90000"/>
              </a:lnSpc>
              <a:spcBef>
                <a:spcPct val="20000"/>
              </a:spcBef>
              <a:buFont typeface="Segoe UI" pitchFamily="34" charset="0"/>
              <a:buChar char="−"/>
              <a:defRPr sz="2000" kern="1200">
                <a:gradFill>
                  <a:gsLst>
                    <a:gs pos="0">
                      <a:schemeClr val="tx1"/>
                    </a:gs>
                    <a:gs pos="86000">
                      <a:schemeClr val="tx1"/>
                    </a:gs>
                  </a:gsLst>
                  <a:lin ang="5400000" scaled="0"/>
                </a:gradFill>
                <a:latin typeface="Segoe UI" pitchFamily="34" charset="0"/>
                <a:ea typeface="+mn-ea"/>
                <a:cs typeface="+mn-cs"/>
              </a:defRPr>
            </a:lvl4pPr>
            <a:lvl5pPr marL="1941513" indent="-336550" algn="l" defTabSz="914363" rtl="0" eaLnBrk="1" latinLnBrk="0" hangingPunct="1">
              <a:lnSpc>
                <a:spcPct val="90000"/>
              </a:lnSpc>
              <a:spcBef>
                <a:spcPct val="20000"/>
              </a:spcBef>
              <a:buFont typeface="Segoe UI" pitchFamily="34" charset="0"/>
              <a:buChar char="−"/>
              <a:defRPr sz="2000" kern="1200">
                <a:gradFill>
                  <a:gsLst>
                    <a:gs pos="0">
                      <a:schemeClr val="tx1"/>
                    </a:gs>
                    <a:gs pos="86000">
                      <a:schemeClr val="tx1"/>
                    </a:gs>
                  </a:gsLst>
                  <a:lin ang="5400000" scaled="0"/>
                </a:gradFill>
                <a:latin typeface="Segoe U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ZA" dirty="0" smtClean="0">
              <a:gradFill>
                <a:gsLst>
                  <a:gs pos="0">
                    <a:prstClr val="white"/>
                  </a:gs>
                  <a:gs pos="86000">
                    <a:prstClr val="white"/>
                  </a:gs>
                </a:gsLst>
                <a:lin ang="5400000" scaled="0"/>
              </a:gradFill>
            </a:endParaRPr>
          </a:p>
          <a:p>
            <a:endParaRPr lang="en-ZA" dirty="0" smtClean="0">
              <a:gradFill>
                <a:gsLst>
                  <a:gs pos="0">
                    <a:prstClr val="white"/>
                  </a:gs>
                  <a:gs pos="86000">
                    <a:prstClr val="white"/>
                  </a:gs>
                </a:gsLst>
                <a:lin ang="5400000" scaled="0"/>
              </a:gradFill>
            </a:endParaRPr>
          </a:p>
          <a:p>
            <a:endParaRPr lang="en-ZA" dirty="0" smtClean="0">
              <a:gradFill>
                <a:gsLst>
                  <a:gs pos="0">
                    <a:prstClr val="white"/>
                  </a:gs>
                  <a:gs pos="86000">
                    <a:prstClr val="white"/>
                  </a:gs>
                </a:gsLst>
                <a:lin ang="5400000" scaled="0"/>
              </a:gradFill>
            </a:endParaRPr>
          </a:p>
          <a:p>
            <a:endParaRPr lang="en-ZA" dirty="0" smtClean="0">
              <a:gradFill>
                <a:gsLst>
                  <a:gs pos="0">
                    <a:prstClr val="white"/>
                  </a:gs>
                  <a:gs pos="86000">
                    <a:prstClr val="white"/>
                  </a:gs>
                </a:gsLst>
                <a:lin ang="5400000" scaled="0"/>
              </a:gradFill>
            </a:endParaRPr>
          </a:p>
          <a:p>
            <a:pPr marL="0" indent="0">
              <a:buFont typeface="Segoe UI" pitchFamily="34" charset="0"/>
              <a:buNone/>
            </a:pPr>
            <a:endParaRPr lang="en-ZA" sz="1800" dirty="0" smtClean="0">
              <a:solidFill>
                <a:prstClr val="black"/>
              </a:solidFill>
            </a:endParaRPr>
          </a:p>
          <a:p>
            <a:pPr marL="0" indent="0">
              <a:buFont typeface="Segoe UI" pitchFamily="34" charset="0"/>
              <a:buNone/>
            </a:pPr>
            <a:endParaRPr lang="en-ZA" sz="1800" dirty="0" smtClean="0">
              <a:solidFill>
                <a:prstClr val="black"/>
              </a:solidFill>
            </a:endParaRPr>
          </a:p>
          <a:p>
            <a:pPr marL="0" indent="0">
              <a:buFont typeface="Segoe UI" pitchFamily="34" charset="0"/>
              <a:buNone/>
            </a:pPr>
            <a:endParaRPr lang="en-ZA" sz="1800" dirty="0" smtClean="0">
              <a:solidFill>
                <a:prstClr val="black"/>
              </a:solidFill>
            </a:endParaRPr>
          </a:p>
          <a:p>
            <a:pPr marL="0" indent="0" algn="r" defTabSz="952500">
              <a:buFont typeface="Segoe UI" pitchFamily="34" charset="0"/>
              <a:buNone/>
            </a:pPr>
            <a:endParaRPr lang="en-ZA" sz="1800" dirty="0" smtClean="0">
              <a:solidFill>
                <a:prstClr val="black"/>
              </a:solidFill>
            </a:endParaRPr>
          </a:p>
          <a:p>
            <a:pPr marL="0" indent="0" algn="r" defTabSz="952500">
              <a:buFont typeface="Segoe UI" pitchFamily="34" charset="0"/>
              <a:buNone/>
            </a:pPr>
            <a:endParaRPr lang="en-ZA" sz="1800" dirty="0" smtClean="0">
              <a:solidFill>
                <a:prstClr val="black"/>
              </a:solidFill>
            </a:endParaRPr>
          </a:p>
          <a:p>
            <a:pPr marL="0" indent="0" algn="r" defTabSz="952500">
              <a:buFont typeface="Segoe UI" pitchFamily="34" charset="0"/>
              <a:buNone/>
            </a:pPr>
            <a:r>
              <a:rPr lang="en-ZA" sz="1400" dirty="0" smtClean="0">
                <a:solidFill>
                  <a:prstClr val="black"/>
                </a:solidFill>
              </a:rPr>
              <a:t>* Terms &amp; conditions apply</a:t>
            </a:r>
            <a:endParaRPr lang="en-ZA" dirty="0" smtClean="0">
              <a:gradFill>
                <a:gsLst>
                  <a:gs pos="0">
                    <a:prstClr val="white"/>
                  </a:gs>
                  <a:gs pos="86000">
                    <a:prstClr val="white"/>
                  </a:gs>
                </a:gsLst>
                <a:lin ang="5400000" scaled="0"/>
              </a:gradFill>
            </a:endParaRPr>
          </a:p>
        </p:txBody>
      </p:sp>
      <p:sp>
        <p:nvSpPr>
          <p:cNvPr id="5" name="Title 1"/>
          <p:cNvSpPr txBox="1">
            <a:spLocks/>
          </p:cNvSpPr>
          <p:nvPr/>
        </p:nvSpPr>
        <p:spPr>
          <a:xfrm>
            <a:off x="389436" y="230196"/>
            <a:ext cx="8382000" cy="182819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800" b="0" kern="1200" cap="none" spc="-150" dirty="0" smtClean="0">
                <a:ln w="3175">
                  <a:noFill/>
                </a:ln>
                <a:solidFill>
                  <a:schemeClr val="accent1"/>
                </a:solidFill>
                <a:effectLst/>
                <a:latin typeface="Segoe UI" pitchFamily="34" charset="0"/>
                <a:ea typeface="+mn-ea"/>
                <a:cs typeface="Arial" charset="0"/>
              </a:defRPr>
            </a:lvl1pPr>
          </a:lstStyle>
          <a:p>
            <a:r>
              <a:rPr lang="en-ZA">
                <a:solidFill>
                  <a:srgbClr xmlns:mc="http://schemas.openxmlformats.org/markup-compatibility/2006" xmlns:a14="http://schemas.microsoft.com/office/drawing/2010/main" val="7FD13B" mc:Ignorable=""/>
                </a:solidFill>
              </a:rPr>
              <a:t>Submit an Entry Form at the BB&amp;D Stand and Win*!</a:t>
            </a:r>
            <a:br>
              <a:rPr lang="en-ZA">
                <a:solidFill>
                  <a:srgbClr xmlns:mc="http://schemas.openxmlformats.org/markup-compatibility/2006" xmlns:a14="http://schemas.microsoft.com/office/drawing/2010/main" val="7FD13B" mc:Ignorable=""/>
                </a:solidFill>
              </a:rPr>
            </a:br>
            <a:r>
              <a:rPr lang="en-ZA" sz="3600">
                <a:solidFill>
                  <a:prstClr val="white">
                    <a:lumMod val="50000"/>
                  </a:prstClr>
                </a:solidFill>
              </a:rPr>
              <a:t>A Dell Netbook valued at R4,000</a:t>
            </a:r>
            <a:endParaRPr lang="en-ZA">
              <a:solidFill>
                <a:prstClr val="white">
                  <a:lumMod val="50000"/>
                </a:prstClr>
              </a:solidFill>
            </a:endParaRPr>
          </a:p>
        </p:txBody>
      </p:sp>
      <p:pic>
        <p:nvPicPr>
          <p:cNvPr id="6" name="Picture 5" descr="http://ecx.images-amazon.com/images/I/31Ngz9zGgsL._SS400_.jpg"/>
          <p:cNvPicPr>
            <a:picLocks noChangeAspect="1" noChangeArrowheads="1"/>
          </p:cNvPicPr>
          <p:nvPr/>
        </p:nvPicPr>
        <p:blipFill>
          <a:blip r:embed="rId2"/>
          <a:srcRect/>
          <a:stretch>
            <a:fillRect/>
          </a:stretch>
        </p:blipFill>
        <p:spPr bwMode="auto">
          <a:xfrm>
            <a:off x="1475656" y="2564904"/>
            <a:ext cx="2743200" cy="2743200"/>
          </a:xfrm>
          <a:prstGeom prst="rect">
            <a:avLst/>
          </a:prstGeom>
          <a:noFill/>
        </p:spPr>
      </p:pic>
      <p:pic>
        <p:nvPicPr>
          <p:cNvPr id="7" name="Picture 6" descr="C:\Users\bbdnet0372\Documents\Marketing\BBD Logos 2010\BB&amp;D CI Glyph_Top 25 Years_Top\BB&amp;D CI Glyph_Top 25 Years_Top Large.png"/>
          <p:cNvPicPr>
            <a:picLocks noChangeAspect="1" noChangeArrowheads="1"/>
          </p:cNvPicPr>
          <p:nvPr/>
        </p:nvPicPr>
        <p:blipFill>
          <a:blip r:embed="rId3"/>
          <a:srcRect/>
          <a:stretch>
            <a:fillRect/>
          </a:stretch>
        </p:blipFill>
        <p:spPr bwMode="auto">
          <a:xfrm>
            <a:off x="357325" y="5589240"/>
            <a:ext cx="3570143" cy="1080775"/>
          </a:xfrm>
          <a:prstGeom prst="rect">
            <a:avLst/>
          </a:prstGeom>
          <a:noFill/>
        </p:spPr>
      </p:pic>
      <p:pic>
        <p:nvPicPr>
          <p:cNvPr id="8" name="Picture 7" descr="Dell Inspiron Mini IM10-2864 10.1-Inch Red Netbook">
            <a:hlinkClick r:id="rId4"/>
          </p:cNvPr>
          <p:cNvPicPr>
            <a:picLocks noChangeAspect="1" noChangeArrowheads="1"/>
          </p:cNvPicPr>
          <p:nvPr/>
        </p:nvPicPr>
        <p:blipFill>
          <a:blip r:embed="rId5"/>
          <a:srcRect/>
          <a:stretch>
            <a:fillRect/>
          </a:stretch>
        </p:blipFill>
        <p:spPr bwMode="auto">
          <a:xfrm>
            <a:off x="5220072" y="2802787"/>
            <a:ext cx="2438400" cy="2438400"/>
          </a:xfrm>
          <a:prstGeom prst="rect">
            <a:avLst/>
          </a:prstGeom>
          <a:noFill/>
        </p:spPr>
      </p:pic>
    </p:spTree>
    <p:extLst>
      <p:ext uri="{BB962C8B-B14F-4D97-AF65-F5344CB8AC3E}">
        <p14:creationId xmlns:p14="http://schemas.microsoft.com/office/powerpoint/2010/main" val="3537971271"/>
      </p:ext>
    </p:extLst>
  </p:cSld>
  <p:clrMapOvr>
    <a:masterClrMapping/>
  </p:clrMapOvr>
  <mc:AlternateContent xmlns:mc="http://schemas.openxmlformats.org/markup-compatibility/2006" xmlns:p14="http://schemas.microsoft.com/office/powerpoint/2010/main">
    <mc:Choice Requires="p14">
      <p:transition p14:dur="10" advTm="32500">
        <p:fade/>
      </p:transition>
    </mc:Choice>
    <mc:Fallback xmlns="">
      <p:transition xmlns:p14="http://schemas.microsoft.com/office/powerpoint/2010/main" advTm="32500">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bwMode="auto">
          <a:xfrm>
            <a:off x="2862391" y="1214424"/>
            <a:ext cx="5781575" cy="3929088"/>
          </a:xfrm>
          <a:prstGeom prst="roundRect">
            <a:avLst>
              <a:gd name="adj" fmla="val 2227"/>
            </a:avLst>
          </a:prstGeom>
          <a:gradFill>
            <a:gsLst>
              <a:gs pos="100000">
                <a:schemeClr val="tx2">
                  <a:alpha val="50000"/>
                </a:schemeClr>
              </a:gs>
              <a:gs pos="0">
                <a:schemeClr val="tx2">
                  <a:alpha val="23000"/>
                </a:schemeClr>
              </a:gs>
            </a:gsLst>
            <a:lin ang="16200000" scaled="0"/>
          </a:gra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r>
              <a:rPr lang="en-ZA" sz="21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X-Browser</a:t>
            </a:r>
          </a:p>
          <a:p>
            <a:pPr algn="ctr" defTabSz="822797"/>
            <a:r>
              <a:rPr lang="en-ZA" sz="21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X-Platform</a:t>
            </a:r>
          </a:p>
          <a:p>
            <a:pPr algn="ctr" defTabSz="822797"/>
            <a:r>
              <a:rPr lang="en-ZA" sz="21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Designer / Developer Workflow</a:t>
            </a:r>
          </a:p>
          <a:p>
            <a:pPr algn="ctr" defTabSz="822797"/>
            <a:r>
              <a:rPr lang="en-ZA" sz="21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High Quality Audio/Video</a:t>
            </a:r>
          </a:p>
          <a:p>
            <a:pPr algn="ctr" defTabSz="822797"/>
            <a:r>
              <a:rPr lang="en-ZA" sz="21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Auto-Updater</a:t>
            </a:r>
          </a:p>
          <a:p>
            <a:pPr algn="ctr" defTabSz="822797"/>
            <a:r>
              <a:rPr lang="en-ZA" sz="21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Animation &amp; Vector Graphics</a:t>
            </a:r>
            <a:endPar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endParaRPr>
          </a:p>
        </p:txBody>
      </p:sp>
      <p:sp>
        <p:nvSpPr>
          <p:cNvPr id="28" name="Rounded Rectangle 27"/>
          <p:cNvSpPr/>
          <p:nvPr/>
        </p:nvSpPr>
        <p:spPr bwMode="auto">
          <a:xfrm>
            <a:off x="534672" y="1214424"/>
            <a:ext cx="2228237" cy="3929088"/>
          </a:xfrm>
          <a:prstGeom prst="roundRect">
            <a:avLst>
              <a:gd name="adj" fmla="val 2227"/>
            </a:avLst>
          </a:prstGeom>
          <a:gradFill>
            <a:gsLst>
              <a:gs pos="100000">
                <a:schemeClr val="tx2">
                  <a:alpha val="50000"/>
                </a:schemeClr>
              </a:gs>
              <a:gs pos="0">
                <a:schemeClr val="tx2">
                  <a:alpha val="23000"/>
                </a:schemeClr>
              </a:gs>
            </a:gsLst>
            <a:lin ang="16200000" scaled="0"/>
          </a:gra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endPar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endParaRPr>
          </a:p>
        </p:txBody>
      </p:sp>
      <p:sp>
        <p:nvSpPr>
          <p:cNvPr id="20" name="TextBox 19"/>
          <p:cNvSpPr txBox="1"/>
          <p:nvPr/>
        </p:nvSpPr>
        <p:spPr>
          <a:xfrm>
            <a:off x="608410" y="2409147"/>
            <a:ext cx="2161789" cy="325478"/>
          </a:xfrm>
          <a:prstGeom prst="rect">
            <a:avLst/>
          </a:prstGeom>
          <a:noFill/>
        </p:spPr>
        <p:txBody>
          <a:bodyPr wrap="square" lIns="48010" tIns="24005" rIns="48010" bIns="24005" rtlCol="0">
            <a:spAutoFit/>
          </a:bodyPr>
          <a:lstStyle/>
          <a:p>
            <a:pPr>
              <a:spcAft>
                <a:spcPts val="450"/>
              </a:spcAft>
              <a:buClr>
                <a:srgbClr xmlns:mc="http://schemas.openxmlformats.org/markup-compatibility/2006" xmlns:a14="http://schemas.microsoft.com/office/drawing/2010/main" val="9CF008" mc:Ignorable=""/>
              </a:buClr>
            </a:pPr>
            <a:r>
              <a:rPr lang="en-US" dirty="0" smtClean="0">
                <a:solidFill>
                  <a:srgbClr xmlns:mc="http://schemas.openxmlformats.org/markup-compatibility/2006" xmlns:a14="http://schemas.microsoft.com/office/drawing/2010/main" val="FFFFFF" mc:Ignorable=""/>
                </a:solidFill>
                <a:latin typeface="Segoe Light" pitchFamily="34" charset="0"/>
                <a:cs typeface="Segoe UI" pitchFamily="34" charset="0"/>
              </a:rPr>
              <a:t>Silverlight 1.0</a:t>
            </a:r>
          </a:p>
        </p:txBody>
      </p:sp>
      <p:sp>
        <p:nvSpPr>
          <p:cNvPr id="2" name="Title 1"/>
          <p:cNvSpPr>
            <a:spLocks noGrp="1"/>
          </p:cNvSpPr>
          <p:nvPr>
            <p:ph type="title"/>
          </p:nvPr>
        </p:nvSpPr>
        <p:spPr/>
        <p:txBody>
          <a:bodyPr/>
          <a:lstStyle/>
          <a:p>
            <a:r>
              <a:rPr lang="en-US" dirty="0" smtClean="0"/>
              <a:t>A Brief History of Silverlight</a:t>
            </a:r>
            <a:endParaRPr lang="en-US" dirty="0"/>
          </a:p>
        </p:txBody>
      </p:sp>
      <p:sp>
        <p:nvSpPr>
          <p:cNvPr id="13" name="Pentagon 12"/>
          <p:cNvSpPr/>
          <p:nvPr/>
        </p:nvSpPr>
        <p:spPr bwMode="auto">
          <a:xfrm>
            <a:off x="534670" y="1215907"/>
            <a:ext cx="2556236" cy="703263"/>
          </a:xfrm>
          <a:prstGeom prst="homePlate">
            <a:avLst/>
          </a:prstGeom>
          <a:solidFill>
            <a:schemeClr val="accent1"/>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r>
              <a:rPr lang="en-US" sz="21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SEP </a:t>
            </a:r>
            <a:r>
              <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07</a:t>
            </a:r>
          </a:p>
        </p:txBody>
      </p:sp>
    </p:spTree>
    <p:extLst>
      <p:ext uri="{BB962C8B-B14F-4D97-AF65-F5344CB8AC3E}">
        <p14:creationId xmlns:p14="http://schemas.microsoft.com/office/powerpoint/2010/main" val="30107572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ZA" dirty="0" smtClean="0"/>
              <a:t>Win an Xbox 360 with DVT!</a:t>
            </a:r>
            <a:endParaRPr lang="en-ZA" dirty="0"/>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8268" y="1213405"/>
            <a:ext cx="8361400" cy="4989685"/>
          </a:xfrm>
          <a:prstGeom prst="rect">
            <a:avLst/>
          </a:prstGeom>
        </p:spPr>
      </p:pic>
      <p:sp>
        <p:nvSpPr>
          <p:cNvPr id="6" name="Text Placeholder 5"/>
          <p:cNvSpPr>
            <a:spLocks noGrp="1"/>
          </p:cNvSpPr>
          <p:nvPr>
            <p:ph type="body" sz="quarter" idx="10"/>
          </p:nvPr>
        </p:nvSpPr>
        <p:spPr/>
        <p:txBody>
          <a:bodyPr/>
          <a:lstStyle/>
          <a:p>
            <a:endParaRPr lang="en-ZA" dirty="0"/>
          </a:p>
        </p:txBody>
      </p:sp>
      <p:sp>
        <p:nvSpPr>
          <p:cNvPr id="7" name="TextBox 6"/>
          <p:cNvSpPr txBox="1"/>
          <p:nvPr/>
        </p:nvSpPr>
        <p:spPr>
          <a:xfrm>
            <a:off x="398268" y="1213405"/>
            <a:ext cx="8361400" cy="615553"/>
          </a:xfrm>
          <a:prstGeom prst="rect">
            <a:avLst/>
          </a:prstGeom>
          <a:noFill/>
        </p:spPr>
        <p:txBody>
          <a:bodyPr wrap="square" lIns="0" tIns="0" rIns="0" bIns="0" rtlCol="0">
            <a:spAutoFit/>
          </a:bodyPr>
          <a:lstStyle/>
          <a:p>
            <a:pPr algn="ctr"/>
            <a:r>
              <a:rPr lang="en-ZA" sz="4000" b="1" dirty="0" smtClean="0">
                <a:solidFill>
                  <a:schemeClr val="bg1"/>
                </a:solidFill>
                <a:effectLst>
                  <a:outerShdw blurRad="50800" dist="38100" dir="2700000" algn="tl" rotWithShape="0">
                    <a:prstClr val="black">
                      <a:alpha val="40000"/>
                    </a:prstClr>
                  </a:outerShdw>
                </a:effectLst>
              </a:rPr>
              <a:t>Be a winner with DVT</a:t>
            </a:r>
          </a:p>
        </p:txBody>
      </p:sp>
      <p:sp>
        <p:nvSpPr>
          <p:cNvPr id="8" name="TextBox 7"/>
          <p:cNvSpPr txBox="1"/>
          <p:nvPr/>
        </p:nvSpPr>
        <p:spPr>
          <a:xfrm>
            <a:off x="4069490" y="2026507"/>
            <a:ext cx="4423719" cy="2215991"/>
          </a:xfrm>
          <a:prstGeom prst="rect">
            <a:avLst/>
          </a:prstGeom>
          <a:noFill/>
        </p:spPr>
        <p:txBody>
          <a:bodyPr wrap="square" lIns="0" tIns="0" rIns="0" bIns="0" rtlCol="0">
            <a:spAutoFit/>
          </a:bodyPr>
          <a:lstStyle/>
          <a:p>
            <a:pPr lvl="0" algn="ctr" defTabSz="914400" fontAlgn="base">
              <a:spcBef>
                <a:spcPct val="0"/>
              </a:spcBef>
              <a:spcAft>
                <a:spcPct val="0"/>
              </a:spcAft>
              <a:defRPr/>
            </a:pPr>
            <a:r>
              <a:rPr lang="en-US" sz="2800" dirty="0">
                <a:solidFill>
                  <a:srgbClr xmlns:mc="http://schemas.openxmlformats.org/markup-compatibility/2006" xmlns:a14="http://schemas.microsoft.com/office/drawing/2010/main" val="000000" mc:Ignorable=""/>
                </a:solidFill>
                <a:latin typeface="Arial" charset="0"/>
                <a:cs typeface="Arial" charset="0"/>
              </a:rPr>
              <a:t>Enter your details at the </a:t>
            </a:r>
            <a:r>
              <a:rPr lang="en-US" sz="3600" b="1" dirty="0">
                <a:solidFill>
                  <a:srgbClr xmlns:mc="http://schemas.openxmlformats.org/markup-compatibility/2006" xmlns:a14="http://schemas.microsoft.com/office/drawing/2010/main" val="FFC000"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Arial Black" pitchFamily="34" charset="0"/>
                <a:cs typeface="Arial" charset="0"/>
              </a:rPr>
              <a:t>DVT</a:t>
            </a:r>
            <a:r>
              <a:rPr lang="en-US" sz="2800" b="1" dirty="0">
                <a:solidFill>
                  <a:srgbClr xmlns:mc="http://schemas.openxmlformats.org/markup-compatibility/2006" xmlns:a14="http://schemas.microsoft.com/office/drawing/2010/main" val="000000" mc:Ignorable=""/>
                </a:solidFill>
                <a:latin typeface="Arial" charset="0"/>
                <a:cs typeface="Arial" charset="0"/>
              </a:rPr>
              <a:t> </a:t>
            </a:r>
            <a:r>
              <a:rPr lang="en-US" sz="2800" dirty="0">
                <a:solidFill>
                  <a:srgbClr xmlns:mc="http://schemas.openxmlformats.org/markup-compatibility/2006" xmlns:a14="http://schemas.microsoft.com/office/drawing/2010/main" val="000000" mc:Ignorable=""/>
                </a:solidFill>
                <a:latin typeface="Arial" charset="0"/>
                <a:cs typeface="Arial" charset="0"/>
              </a:rPr>
              <a:t>stand</a:t>
            </a:r>
            <a:r>
              <a:rPr lang="en-US" sz="2800" b="1" dirty="0">
                <a:solidFill>
                  <a:srgbClr xmlns:mc="http://schemas.openxmlformats.org/markup-compatibility/2006" xmlns:a14="http://schemas.microsoft.com/office/drawing/2010/main" val="000000" mc:Ignorable=""/>
                </a:solidFill>
                <a:latin typeface="Arial" charset="0"/>
                <a:cs typeface="Arial" charset="0"/>
              </a:rPr>
              <a:t> </a:t>
            </a:r>
            <a:r>
              <a:rPr lang="en-US" sz="2800" dirty="0">
                <a:solidFill>
                  <a:srgbClr xmlns:mc="http://schemas.openxmlformats.org/markup-compatibility/2006" xmlns:a14="http://schemas.microsoft.com/office/drawing/2010/main" val="000000" mc:Ignorable=""/>
                </a:solidFill>
                <a:latin typeface="Arial" charset="0"/>
                <a:cs typeface="Arial" charset="0"/>
              </a:rPr>
              <a:t>and you could </a:t>
            </a:r>
            <a:r>
              <a:rPr lang="en-US" sz="4000" b="1" dirty="0">
                <a:solidFill>
                  <a:srgbClr xmlns:mc="http://schemas.openxmlformats.org/markup-compatibility/2006" xmlns:a14="http://schemas.microsoft.com/office/drawing/2010/main" val="CACAFF" mc:Ignorable="">
                    <a:lumMod val="75000"/>
                  </a:srgbClr>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Arial" charset="0"/>
                <a:cs typeface="Arial" charset="0"/>
              </a:rPr>
              <a:t>WIN</a:t>
            </a:r>
            <a:r>
              <a:rPr lang="en-US" sz="2800" dirty="0">
                <a:solidFill>
                  <a:srgbClr xmlns:mc="http://schemas.openxmlformats.org/markup-compatibility/2006" xmlns:a14="http://schemas.microsoft.com/office/drawing/2010/main" val="000000"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Arial" charset="0"/>
                <a:cs typeface="Arial" charset="0"/>
              </a:rPr>
              <a:t> </a:t>
            </a:r>
            <a:r>
              <a:rPr lang="en-US" sz="2800" dirty="0" smtClean="0">
                <a:solidFill>
                  <a:srgbClr xmlns:mc="http://schemas.openxmlformats.org/markup-compatibility/2006" xmlns:a14="http://schemas.microsoft.com/office/drawing/2010/main" val="000000" mc:Ignorable=""/>
                </a:solidFill>
                <a:latin typeface="Arial" charset="0"/>
                <a:cs typeface="Arial" charset="0"/>
              </a:rPr>
              <a:t>an </a:t>
            </a:r>
            <a:r>
              <a:rPr lang="en-US" sz="3600" b="1" dirty="0" smtClean="0">
                <a:solidFill>
                  <a:srgbClr xmlns:mc="http://schemas.openxmlformats.org/markup-compatibility/2006" xmlns:a14="http://schemas.microsoft.com/office/drawing/2010/main" val="92D050" mc:Ignorable=""/>
                </a:solidFill>
                <a:effectLst>
                  <a:outerShdw blurRad="38100" dist="38100" dir="2700000" algn="tl">
                    <a:srgbClr xmlns:mc="http://schemas.openxmlformats.org/markup-compatibility/2006" xmlns:a14="http://schemas.microsoft.com/office/drawing/2010/main" val="000000" mc:Ignorable="">
                      <a:alpha val="43137"/>
                    </a:srgbClr>
                  </a:outerShdw>
                </a:effectLst>
                <a:latin typeface="Arial" charset="0"/>
                <a:cs typeface="Arial" charset="0"/>
              </a:rPr>
              <a:t>XBOX 360 ARCADE!</a:t>
            </a:r>
            <a:endParaRPr lang="en-ZA" sz="2800" dirty="0" err="1">
              <a:solidFill>
                <a:srgbClr xmlns:mc="http://schemas.openxmlformats.org/markup-compatibility/2006" xmlns:a14="http://schemas.microsoft.com/office/drawing/2010/main" val="000000" mc:Ignorable=""/>
              </a:solidFill>
              <a:latin typeface="Arial" charset="0"/>
              <a:cs typeface="Arial" charset="0"/>
            </a:endParaRPr>
          </a:p>
        </p:txBody>
      </p:sp>
      <p:pic>
        <p:nvPicPr>
          <p:cNvPr id="10" name="Picture 9" descr="DVT_A4_RGB_300dpi.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66255" y="4242499"/>
            <a:ext cx="2051254" cy="711039"/>
          </a:xfrm>
          <a:prstGeom prst="rect">
            <a:avLst/>
          </a:prstGeom>
        </p:spPr>
      </p:pic>
      <p:pic>
        <p:nvPicPr>
          <p:cNvPr id="11" name="Picture 10" descr="Microsoft"/>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81517" y="5096404"/>
            <a:ext cx="2820731" cy="496694"/>
          </a:xfrm>
          <a:prstGeom prst="rect">
            <a:avLst/>
          </a:prstGeom>
          <a:noFill/>
          <a:ln w="9525">
            <a:noFill/>
            <a:miter lim="800000"/>
            <a:headEnd/>
            <a:tailEnd/>
          </a:ln>
        </p:spPr>
      </p:pic>
      <p:sp>
        <p:nvSpPr>
          <p:cNvPr id="12" name="TextBox 11"/>
          <p:cNvSpPr txBox="1"/>
          <p:nvPr/>
        </p:nvSpPr>
        <p:spPr>
          <a:xfrm>
            <a:off x="-1959364" y="0"/>
            <a:ext cx="1800000" cy="495108"/>
          </a:xfrm>
          <a:prstGeom prst="rect">
            <a:avLst/>
          </a:prstGeom>
        </p:spPr>
        <p:style>
          <a:lnRef idx="2">
            <a:schemeClr val="accent4"/>
          </a:lnRef>
          <a:fillRef idx="1">
            <a:schemeClr val="lt1"/>
          </a:fillRef>
          <a:effectRef idx="0">
            <a:schemeClr val="accent4"/>
          </a:effectRef>
          <a:fontRef idx="minor">
            <a:schemeClr val="dk1"/>
          </a:fontRef>
        </p:style>
        <p:txBody>
          <a:bodyPr wrap="square" lIns="108000" tIns="108000" rIns="108000" bIns="108000" rtlCol="0" anchor="ctr" anchorCtr="0">
            <a:spAutoFit/>
          </a:bodyPr>
          <a:lstStyle/>
          <a:p>
            <a:r>
              <a:rPr lang="en-ZA" dirty="0" smtClean="0">
                <a:solidFill>
                  <a:schemeClr val="accent2"/>
                </a:solidFill>
              </a:rPr>
              <a:t>Required Slide</a:t>
            </a:r>
          </a:p>
        </p:txBody>
      </p:sp>
    </p:spTree>
    <p:extLst>
      <p:ext uri="{BB962C8B-B14F-4D97-AF65-F5344CB8AC3E}">
        <p14:creationId xmlns:p14="http://schemas.microsoft.com/office/powerpoint/2010/main" val="270130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ZA" dirty="0" smtClean="0"/>
              <a:t>Questions and Answers</a:t>
            </a:r>
            <a:endParaRPr lang="en-ZA" dirty="0"/>
          </a:p>
        </p:txBody>
      </p:sp>
      <p:sp>
        <p:nvSpPr>
          <p:cNvPr id="6" name="Text Placeholder 5"/>
          <p:cNvSpPr>
            <a:spLocks noGrp="1"/>
          </p:cNvSpPr>
          <p:nvPr>
            <p:ph type="body" sz="quarter" idx="10"/>
          </p:nvPr>
        </p:nvSpPr>
        <p:spPr/>
        <p:txBody>
          <a:bodyPr/>
          <a:lstStyle/>
          <a:p>
            <a:r>
              <a:rPr lang="en-ZA" dirty="0" smtClean="0"/>
              <a:t>&lt;questions/&gt;</a:t>
            </a:r>
            <a:endParaRPr lang="en-ZA" dirty="0"/>
          </a:p>
        </p:txBody>
      </p:sp>
      <p:sp>
        <p:nvSpPr>
          <p:cNvPr id="5" name="TextBox 4"/>
          <p:cNvSpPr txBox="1"/>
          <p:nvPr/>
        </p:nvSpPr>
        <p:spPr>
          <a:xfrm>
            <a:off x="214282" y="4429132"/>
            <a:ext cx="8715436" cy="369332"/>
          </a:xfrm>
          <a:prstGeom prst="rect">
            <a:avLst/>
          </a:prstGeom>
          <a:noFill/>
        </p:spPr>
        <p:txBody>
          <a:bodyPr wrap="square" lIns="0" tIns="0" rIns="0" bIns="0" rtlCol="0">
            <a:spAutoFit/>
          </a:bodyPr>
          <a:lstStyle/>
          <a:p>
            <a:pPr algn="ctr"/>
            <a:r>
              <a:rPr lang="en-ZA" sz="2400" b="1" dirty="0" smtClean="0">
                <a:gradFill>
                  <a:gsLst>
                    <a:gs pos="0">
                      <a:schemeClr val="tx1"/>
                    </a:gs>
                    <a:gs pos="100000">
                      <a:schemeClr val="tx1"/>
                    </a:gs>
                  </a:gsLst>
                  <a:lin ang="5400000" scaled="0"/>
                </a:gradFill>
              </a:rPr>
              <a:t>Slides</a:t>
            </a:r>
            <a:r>
              <a:rPr lang="en-ZA" sz="2000" dirty="0" smtClean="0">
                <a:gradFill>
                  <a:gsLst>
                    <a:gs pos="0">
                      <a:schemeClr val="tx1"/>
                    </a:gs>
                    <a:gs pos="100000">
                      <a:schemeClr val="tx1"/>
                    </a:gs>
                  </a:gsLst>
                  <a:lin ang="5400000" scaled="0"/>
                </a:gradFill>
              </a:rPr>
              <a:t> are available on my </a:t>
            </a:r>
            <a:r>
              <a:rPr lang="en-ZA" sz="2400" b="1" dirty="0" smtClean="0">
                <a:gradFill>
                  <a:gsLst>
                    <a:gs pos="0">
                      <a:schemeClr val="tx1"/>
                    </a:gs>
                    <a:gs pos="100000">
                      <a:schemeClr val="tx1"/>
                    </a:gs>
                  </a:gsLst>
                  <a:lin ang="5400000" scaled="0"/>
                </a:gradFill>
              </a:rPr>
              <a:t>blog</a:t>
            </a:r>
            <a:r>
              <a:rPr lang="en-ZA" sz="2000" dirty="0" smtClean="0">
                <a:gradFill>
                  <a:gsLst>
                    <a:gs pos="0">
                      <a:schemeClr val="tx1"/>
                    </a:gs>
                    <a:gs pos="100000">
                      <a:schemeClr val="tx1"/>
                    </a:gs>
                  </a:gsLst>
                  <a:lin ang="5400000" scaled="0"/>
                </a:gradFill>
              </a:rPr>
              <a:t> @ http://www.rudigrobler.net/speaking</a:t>
            </a:r>
          </a:p>
        </p:txBody>
      </p:sp>
    </p:spTree>
    <p:extLst>
      <p:ext uri="{BB962C8B-B14F-4D97-AF65-F5344CB8AC3E}">
        <p14:creationId xmlns:p14="http://schemas.microsoft.com/office/powerpoint/2010/main" val="3604169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381000" y="251184"/>
            <a:ext cx="8382000" cy="630928"/>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 </a:t>
            </a:r>
            <a:r>
              <a:rPr lang="en-US" sz="700" dirty="0" smtClean="0">
                <a:gradFill>
                  <a:gsLst>
                    <a:gs pos="0">
                      <a:schemeClr val="tx1"/>
                    </a:gs>
                    <a:gs pos="100000">
                      <a:schemeClr val="tx1"/>
                    </a:gs>
                  </a:gsLst>
                  <a:lin ang="5400000" scaled="0"/>
                </a:gradFill>
                <a:latin typeface="Segoe UI" pitchFamily="34" charset="0"/>
                <a:cs typeface="Arial" charset="0"/>
              </a:rPr>
              <a:t>2010 Microsoft </a:t>
            </a:r>
            <a:r>
              <a:rPr lang="en-US" sz="700" dirty="0">
                <a:gradFill>
                  <a:gsLst>
                    <a:gs pos="0">
                      <a:schemeClr val="tx1"/>
                    </a:gs>
                    <a:gs pos="100000">
                      <a:schemeClr val="tx1"/>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a:t>
            </a:r>
            <a:r>
              <a:rPr lang="en-US" sz="700" dirty="0" smtClean="0">
                <a:gradFill>
                  <a:gsLst>
                    <a:gs pos="0">
                      <a:schemeClr val="tx1"/>
                    </a:gs>
                    <a:gs pos="100000">
                      <a:schemeClr val="tx1"/>
                    </a:gs>
                  </a:gsLst>
                  <a:lin ang="5400000" scaled="0"/>
                </a:gradFill>
                <a:latin typeface="Segoe UI" pitchFamily="34" charset="0"/>
                <a:cs typeface="Arial" charset="0"/>
              </a:rPr>
              <a:t/>
            </a:r>
            <a:br>
              <a:rPr lang="en-US" sz="700" dirty="0" smtClean="0">
                <a:gradFill>
                  <a:gsLst>
                    <a:gs pos="0">
                      <a:schemeClr val="tx1"/>
                    </a:gs>
                    <a:gs pos="100000">
                      <a:schemeClr val="tx1"/>
                    </a:gs>
                  </a:gsLst>
                  <a:lin ang="5400000" scaled="0"/>
                </a:gradFill>
                <a:latin typeface="Segoe UI" pitchFamily="34" charset="0"/>
                <a:cs typeface="Arial" charset="0"/>
              </a:rPr>
            </a:br>
            <a:r>
              <a:rPr lang="en-US" sz="700" dirty="0" smtClean="0">
                <a:gradFill>
                  <a:gsLst>
                    <a:gs pos="0">
                      <a:schemeClr val="tx1"/>
                    </a:gs>
                    <a:gs pos="100000">
                      <a:schemeClr val="tx1"/>
                    </a:gs>
                  </a:gsLst>
                  <a:lin ang="5400000" scaled="0"/>
                </a:gradFill>
                <a:latin typeface="Segoe UI" pitchFamily="34" charset="0"/>
                <a:cs typeface="Arial" charset="0"/>
              </a:rPr>
              <a:t>it </a:t>
            </a:r>
            <a:r>
              <a:rPr lang="en-US" sz="700" dirty="0">
                <a:gradFill>
                  <a:gsLst>
                    <a:gs pos="0">
                      <a:schemeClr val="tx1"/>
                    </a:gs>
                    <a:gs pos="100000">
                      <a:schemeClr val="tx1"/>
                    </a:gs>
                  </a:gsLst>
                  <a:lin ang="5400000" scaled="0"/>
                </a:gradFill>
                <a:latin typeface="Segoe UI" pitchFamily="34" charset="0"/>
                <a:cs typeface="Arial" charset="0"/>
              </a:rPr>
              <a:t>should not be interpreted to be a commitment on the part of Microsoft, and Microsoft cannot guarantee the accuracy of any information provided after the date of this presentation.  </a:t>
            </a:r>
            <a:br>
              <a:rPr lang="en-US" sz="700" dirty="0">
                <a:gradFill>
                  <a:gsLst>
                    <a:gs pos="0">
                      <a:schemeClr val="tx1"/>
                    </a:gs>
                    <a:gs pos="100000">
                      <a:schemeClr val="tx1"/>
                    </a:gs>
                  </a:gsLst>
                  <a:lin ang="5400000" scaled="0"/>
                </a:gradFill>
                <a:latin typeface="Segoe UI" pitchFamily="34" charset="0"/>
                <a:cs typeface="Arial" charset="0"/>
              </a:rPr>
            </a:br>
            <a:r>
              <a:rPr lang="en-US" sz="700" dirty="0">
                <a:gradFill>
                  <a:gsLst>
                    <a:gs pos="0">
                      <a:schemeClr val="tx1"/>
                    </a:gs>
                    <a:gs pos="100000">
                      <a:schemeClr val="tx1"/>
                    </a:gs>
                  </a:gsLst>
                  <a:lin ang="5400000" scaled="0"/>
                </a:gradFill>
                <a:latin typeface="Segoe UI" pitchFamily="34" charset="0"/>
                <a:cs typeface="Arial" charset="0"/>
              </a:rPr>
              <a:t>MICROSOFT MAKES NO WARRANTIES, EXPRESS, IMPLIED OR STATUTORY, AS TO THE INFORMATION IN THIS PRESENTATION.</a:t>
            </a:r>
          </a:p>
        </p:txBody>
      </p:sp>
      <p:pic>
        <p:nvPicPr>
          <p:cNvPr id="4" name="Picture 2" descr="Microsoft logo and tagline"/>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black">
          <a:xfrm>
            <a:off x="2608918" y="3017127"/>
            <a:ext cx="3926164" cy="652329"/>
          </a:xfrm>
          <a:prstGeom prst="rect">
            <a:avLst/>
          </a:prstGeom>
          <a:noFill/>
          <a:ln>
            <a:noFill/>
          </a:ln>
        </p:spPr>
      </p:pic>
    </p:spTree>
    <p:extLst>
      <p:ext uri="{BB962C8B-B14F-4D97-AF65-F5344CB8AC3E}">
        <p14:creationId xmlns:p14="http://schemas.microsoft.com/office/powerpoint/2010/main" val="3373060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bwMode="auto">
          <a:xfrm>
            <a:off x="2862391" y="1214424"/>
            <a:ext cx="5781575" cy="3929088"/>
          </a:xfrm>
          <a:prstGeom prst="roundRect">
            <a:avLst>
              <a:gd name="adj" fmla="val 2227"/>
            </a:avLst>
          </a:prstGeom>
          <a:gradFill>
            <a:gsLst>
              <a:gs pos="100000">
                <a:schemeClr val="tx2">
                  <a:alpha val="50000"/>
                </a:schemeClr>
              </a:gs>
              <a:gs pos="0">
                <a:schemeClr val="tx2">
                  <a:alpha val="23000"/>
                </a:schemeClr>
              </a:gs>
            </a:gsLst>
            <a:lin ang="16200000" scaled="0"/>
          </a:gra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r>
              <a:rPr lang="en-ZA" sz="21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High Performance Runtime</a:t>
            </a:r>
          </a:p>
          <a:p>
            <a:pPr algn="ctr" defTabSz="822797"/>
            <a:r>
              <a:rPr lang="en-ZA" sz="210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Flexible </a:t>
            </a:r>
            <a:r>
              <a:rPr lang="en-ZA" sz="21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Data Access</a:t>
            </a:r>
          </a:p>
          <a:p>
            <a:pPr algn="ctr" defTabSz="822797"/>
            <a:r>
              <a:rPr lang="en-ZA" sz="21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Content Protection</a:t>
            </a:r>
          </a:p>
          <a:p>
            <a:pPr algn="ctr" defTabSz="822797"/>
            <a:r>
              <a:rPr lang="en-ZA" sz="21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Robust Networking</a:t>
            </a:r>
          </a:p>
          <a:p>
            <a:pPr algn="ctr" defTabSz="822797"/>
            <a:r>
              <a:rPr lang="en-ZA" sz="21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Role-Based Tools &amp; DLR</a:t>
            </a:r>
            <a:endPar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endParaRPr>
          </a:p>
        </p:txBody>
      </p:sp>
      <p:sp>
        <p:nvSpPr>
          <p:cNvPr id="28" name="Rounded Rectangle 27"/>
          <p:cNvSpPr/>
          <p:nvPr/>
        </p:nvSpPr>
        <p:spPr bwMode="auto">
          <a:xfrm>
            <a:off x="534672" y="1214424"/>
            <a:ext cx="2228237" cy="3929088"/>
          </a:xfrm>
          <a:prstGeom prst="roundRect">
            <a:avLst>
              <a:gd name="adj" fmla="val 2227"/>
            </a:avLst>
          </a:prstGeom>
          <a:gradFill>
            <a:gsLst>
              <a:gs pos="100000">
                <a:schemeClr val="tx2">
                  <a:alpha val="50000"/>
                </a:schemeClr>
              </a:gs>
              <a:gs pos="0">
                <a:schemeClr val="tx2">
                  <a:alpha val="23000"/>
                </a:schemeClr>
              </a:gs>
            </a:gsLst>
            <a:lin ang="16200000" scaled="0"/>
          </a:gra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endPar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endParaRPr>
          </a:p>
        </p:txBody>
      </p:sp>
      <p:sp>
        <p:nvSpPr>
          <p:cNvPr id="20" name="TextBox 19"/>
          <p:cNvSpPr txBox="1"/>
          <p:nvPr/>
        </p:nvSpPr>
        <p:spPr>
          <a:xfrm>
            <a:off x="608410" y="2409147"/>
            <a:ext cx="2161789" cy="325478"/>
          </a:xfrm>
          <a:prstGeom prst="rect">
            <a:avLst/>
          </a:prstGeom>
          <a:noFill/>
        </p:spPr>
        <p:txBody>
          <a:bodyPr wrap="square" lIns="48010" tIns="24005" rIns="48010" bIns="24005" rtlCol="0">
            <a:spAutoFit/>
          </a:bodyPr>
          <a:lstStyle/>
          <a:p>
            <a:pPr>
              <a:spcAft>
                <a:spcPts val="450"/>
              </a:spcAft>
              <a:buClr>
                <a:srgbClr xmlns:mc="http://schemas.openxmlformats.org/markup-compatibility/2006" xmlns:a14="http://schemas.microsoft.com/office/drawing/2010/main" val="9CF008" mc:Ignorable=""/>
              </a:buClr>
            </a:pPr>
            <a:r>
              <a:rPr lang="en-US" dirty="0" smtClean="0">
                <a:solidFill>
                  <a:srgbClr xmlns:mc="http://schemas.openxmlformats.org/markup-compatibility/2006" xmlns:a14="http://schemas.microsoft.com/office/drawing/2010/main" val="FFFFFF" mc:Ignorable=""/>
                </a:solidFill>
                <a:latin typeface="Segoe Light" pitchFamily="34" charset="0"/>
                <a:cs typeface="Segoe UI" pitchFamily="34" charset="0"/>
              </a:rPr>
              <a:t>Silverlight 2.0</a:t>
            </a:r>
            <a:endParaRPr lang="en-US" dirty="0">
              <a:solidFill>
                <a:srgbClr xmlns:mc="http://schemas.openxmlformats.org/markup-compatibility/2006" xmlns:a14="http://schemas.microsoft.com/office/drawing/2010/main" val="FFFFFF" mc:Ignorable=""/>
              </a:solidFill>
              <a:latin typeface="Segoe Light" pitchFamily="34" charset="0"/>
              <a:cs typeface="Segoe UI" pitchFamily="34" charset="0"/>
            </a:endParaRPr>
          </a:p>
        </p:txBody>
      </p:sp>
      <p:sp>
        <p:nvSpPr>
          <p:cNvPr id="2" name="Title 1"/>
          <p:cNvSpPr>
            <a:spLocks noGrp="1"/>
          </p:cNvSpPr>
          <p:nvPr>
            <p:ph type="title"/>
          </p:nvPr>
        </p:nvSpPr>
        <p:spPr/>
        <p:txBody>
          <a:bodyPr/>
          <a:lstStyle/>
          <a:p>
            <a:r>
              <a:rPr lang="en-US" dirty="0" smtClean="0"/>
              <a:t>A Brief History of Silverlight</a:t>
            </a:r>
            <a:endParaRPr lang="en-US" dirty="0"/>
          </a:p>
        </p:txBody>
      </p:sp>
      <p:sp>
        <p:nvSpPr>
          <p:cNvPr id="13" name="Pentagon 12"/>
          <p:cNvSpPr/>
          <p:nvPr/>
        </p:nvSpPr>
        <p:spPr bwMode="auto">
          <a:xfrm>
            <a:off x="534670" y="1215907"/>
            <a:ext cx="2556236" cy="703263"/>
          </a:xfrm>
          <a:prstGeom prst="homePlate">
            <a:avLst/>
          </a:prstGeom>
          <a:solidFill>
            <a:schemeClr val="accent1"/>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r>
              <a:rPr lang="en-US" sz="21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OCT 08</a:t>
            </a:r>
            <a:endPar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endParaRPr>
          </a:p>
        </p:txBody>
      </p:sp>
    </p:spTree>
    <p:extLst>
      <p:ext uri="{BB962C8B-B14F-4D97-AF65-F5344CB8AC3E}">
        <p14:creationId xmlns:p14="http://schemas.microsoft.com/office/powerpoint/2010/main" val="30107572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bwMode="auto">
          <a:xfrm>
            <a:off x="2862391" y="1214424"/>
            <a:ext cx="5781575" cy="3929088"/>
          </a:xfrm>
          <a:prstGeom prst="roundRect">
            <a:avLst>
              <a:gd name="adj" fmla="val 2227"/>
            </a:avLst>
          </a:prstGeom>
          <a:gradFill>
            <a:gsLst>
              <a:gs pos="100000">
                <a:schemeClr val="tx2">
                  <a:alpha val="50000"/>
                </a:schemeClr>
              </a:gs>
              <a:gs pos="0">
                <a:schemeClr val="tx2">
                  <a:alpha val="23000"/>
                </a:schemeClr>
              </a:gs>
            </a:gsLst>
            <a:lin ang="16200000" scaled="0"/>
          </a:gra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r>
              <a:rPr lang="en-ZA" sz="21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Out of Browser</a:t>
            </a:r>
          </a:p>
          <a:p>
            <a:pPr algn="ctr" defTabSz="822797"/>
            <a:r>
              <a:rPr lang="en-ZA" sz="21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GPU Acceleration</a:t>
            </a:r>
          </a:p>
          <a:p>
            <a:pPr algn="ctr" defTabSz="822797"/>
            <a:r>
              <a:rPr lang="en-ZA" sz="21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Navigation &amp; Validation</a:t>
            </a:r>
          </a:p>
          <a:p>
            <a:pPr algn="ctr" defTabSz="822797"/>
            <a:r>
              <a:rPr lang="en-ZA" sz="21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H.264 / AAC</a:t>
            </a:r>
          </a:p>
          <a:p>
            <a:pPr algn="ctr" defTabSz="822797"/>
            <a:r>
              <a:rPr lang="en-ZA" sz="21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Perspective Transforms &amp; Pixel </a:t>
            </a:r>
            <a:r>
              <a:rPr lang="en-ZA" sz="2100" dirty="0" err="1"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Shaders</a:t>
            </a:r>
            <a:endPar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endParaRPr>
          </a:p>
        </p:txBody>
      </p:sp>
      <p:sp>
        <p:nvSpPr>
          <p:cNvPr id="28" name="Rounded Rectangle 27"/>
          <p:cNvSpPr/>
          <p:nvPr/>
        </p:nvSpPr>
        <p:spPr bwMode="auto">
          <a:xfrm>
            <a:off x="534672" y="1214424"/>
            <a:ext cx="2228237" cy="3929088"/>
          </a:xfrm>
          <a:prstGeom prst="roundRect">
            <a:avLst>
              <a:gd name="adj" fmla="val 2227"/>
            </a:avLst>
          </a:prstGeom>
          <a:gradFill>
            <a:gsLst>
              <a:gs pos="100000">
                <a:schemeClr val="tx2">
                  <a:alpha val="50000"/>
                </a:schemeClr>
              </a:gs>
              <a:gs pos="0">
                <a:schemeClr val="tx2">
                  <a:alpha val="23000"/>
                </a:schemeClr>
              </a:gs>
            </a:gsLst>
            <a:lin ang="16200000" scaled="0"/>
          </a:gra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endPar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endParaRPr>
          </a:p>
        </p:txBody>
      </p:sp>
      <p:sp>
        <p:nvSpPr>
          <p:cNvPr id="20" name="TextBox 19"/>
          <p:cNvSpPr txBox="1"/>
          <p:nvPr/>
        </p:nvSpPr>
        <p:spPr>
          <a:xfrm>
            <a:off x="608410" y="2409147"/>
            <a:ext cx="2161789" cy="325478"/>
          </a:xfrm>
          <a:prstGeom prst="rect">
            <a:avLst/>
          </a:prstGeom>
          <a:noFill/>
        </p:spPr>
        <p:txBody>
          <a:bodyPr wrap="square" lIns="48010" tIns="24005" rIns="48010" bIns="24005" rtlCol="0">
            <a:spAutoFit/>
          </a:bodyPr>
          <a:lstStyle/>
          <a:p>
            <a:pPr>
              <a:spcAft>
                <a:spcPts val="450"/>
              </a:spcAft>
              <a:buClr>
                <a:srgbClr xmlns:mc="http://schemas.openxmlformats.org/markup-compatibility/2006" xmlns:a14="http://schemas.microsoft.com/office/drawing/2010/main" val="9CF008" mc:Ignorable=""/>
              </a:buClr>
            </a:pPr>
            <a:r>
              <a:rPr lang="en-US" dirty="0" smtClean="0">
                <a:solidFill>
                  <a:srgbClr xmlns:mc="http://schemas.openxmlformats.org/markup-compatibility/2006" xmlns:a14="http://schemas.microsoft.com/office/drawing/2010/main" val="FFFFFF" mc:Ignorable=""/>
                </a:solidFill>
                <a:latin typeface="Segoe Light" pitchFamily="34" charset="0"/>
                <a:cs typeface="Segoe UI" pitchFamily="34" charset="0"/>
              </a:rPr>
              <a:t>Silverlight 3.0</a:t>
            </a:r>
            <a:endParaRPr lang="en-US" dirty="0">
              <a:solidFill>
                <a:srgbClr xmlns:mc="http://schemas.openxmlformats.org/markup-compatibility/2006" xmlns:a14="http://schemas.microsoft.com/office/drawing/2010/main" val="FFFFFF" mc:Ignorable=""/>
              </a:solidFill>
              <a:latin typeface="Segoe Light" pitchFamily="34" charset="0"/>
              <a:cs typeface="Segoe UI" pitchFamily="34" charset="0"/>
            </a:endParaRPr>
          </a:p>
        </p:txBody>
      </p:sp>
      <p:sp>
        <p:nvSpPr>
          <p:cNvPr id="2" name="Title 1"/>
          <p:cNvSpPr>
            <a:spLocks noGrp="1"/>
          </p:cNvSpPr>
          <p:nvPr>
            <p:ph type="title"/>
          </p:nvPr>
        </p:nvSpPr>
        <p:spPr/>
        <p:txBody>
          <a:bodyPr/>
          <a:lstStyle/>
          <a:p>
            <a:r>
              <a:rPr lang="en-US" dirty="0" smtClean="0"/>
              <a:t>A Brief History of Silverlight</a:t>
            </a:r>
            <a:endParaRPr lang="en-US" dirty="0"/>
          </a:p>
        </p:txBody>
      </p:sp>
      <p:sp>
        <p:nvSpPr>
          <p:cNvPr id="13" name="Pentagon 12"/>
          <p:cNvSpPr/>
          <p:nvPr/>
        </p:nvSpPr>
        <p:spPr bwMode="auto">
          <a:xfrm>
            <a:off x="534670" y="1215907"/>
            <a:ext cx="2556236" cy="703263"/>
          </a:xfrm>
          <a:prstGeom prst="homePlate">
            <a:avLst/>
          </a:prstGeom>
          <a:solidFill>
            <a:schemeClr val="accent1"/>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r>
              <a:rPr lang="en-US" sz="21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JUL 09</a:t>
            </a:r>
            <a:endPar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endParaRPr>
          </a:p>
        </p:txBody>
      </p:sp>
    </p:spTree>
    <p:extLst>
      <p:ext uri="{BB962C8B-B14F-4D97-AF65-F5344CB8AC3E}">
        <p14:creationId xmlns:p14="http://schemas.microsoft.com/office/powerpoint/2010/main" val="30107572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bwMode="auto">
          <a:xfrm>
            <a:off x="2862391" y="1214424"/>
            <a:ext cx="5781575" cy="3929088"/>
          </a:xfrm>
          <a:prstGeom prst="roundRect">
            <a:avLst>
              <a:gd name="adj" fmla="val 2227"/>
            </a:avLst>
          </a:prstGeom>
          <a:gradFill>
            <a:gsLst>
              <a:gs pos="100000">
                <a:schemeClr val="tx2">
                  <a:alpha val="50000"/>
                </a:schemeClr>
              </a:gs>
              <a:gs pos="0">
                <a:schemeClr val="tx2">
                  <a:alpha val="23000"/>
                </a:schemeClr>
              </a:gs>
            </a:gsLst>
            <a:lin ang="16200000" scaled="0"/>
          </a:gra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r>
              <a:rPr lang="en-ZA" sz="21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Elevated Trust</a:t>
            </a:r>
          </a:p>
          <a:p>
            <a:pPr algn="ctr" defTabSz="822797"/>
            <a:r>
              <a:rPr lang="en-ZA" sz="21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Printing</a:t>
            </a:r>
          </a:p>
          <a:p>
            <a:pPr algn="ctr" defTabSz="822797"/>
            <a:r>
              <a:rPr lang="en-ZA" sz="21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Webcam / </a:t>
            </a:r>
            <a:r>
              <a:rPr lang="en-ZA" sz="2100" dirty="0" err="1"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Mic</a:t>
            </a:r>
            <a:endParaRPr lang="en-ZA" sz="21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endParaRPr>
          </a:p>
          <a:p>
            <a:pPr algn="ctr" defTabSz="822797"/>
            <a:r>
              <a:rPr lang="en-ZA" sz="21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Rich Text &amp; HTML Hosting</a:t>
            </a:r>
          </a:p>
          <a:p>
            <a:pPr algn="ctr" defTabSz="822797"/>
            <a:r>
              <a:rPr lang="en-ZA" sz="21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Input Improvements</a:t>
            </a:r>
          </a:p>
          <a:p>
            <a:pPr algn="ctr" defTabSz="822797"/>
            <a:r>
              <a:rPr lang="en-ZA" sz="21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Localized to 41 Languages</a:t>
            </a:r>
            <a:endPar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endParaRPr>
          </a:p>
        </p:txBody>
      </p:sp>
      <p:sp>
        <p:nvSpPr>
          <p:cNvPr id="28" name="Rounded Rectangle 27"/>
          <p:cNvSpPr/>
          <p:nvPr/>
        </p:nvSpPr>
        <p:spPr bwMode="auto">
          <a:xfrm>
            <a:off x="534672" y="1214424"/>
            <a:ext cx="2228237" cy="3929088"/>
          </a:xfrm>
          <a:prstGeom prst="roundRect">
            <a:avLst>
              <a:gd name="adj" fmla="val 2227"/>
            </a:avLst>
          </a:prstGeom>
          <a:gradFill>
            <a:gsLst>
              <a:gs pos="100000">
                <a:schemeClr val="tx2">
                  <a:alpha val="50000"/>
                </a:schemeClr>
              </a:gs>
              <a:gs pos="0">
                <a:schemeClr val="tx2">
                  <a:alpha val="23000"/>
                </a:schemeClr>
              </a:gs>
            </a:gsLst>
            <a:lin ang="16200000" scaled="0"/>
          </a:gra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endPar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endParaRPr>
          </a:p>
        </p:txBody>
      </p:sp>
      <p:sp>
        <p:nvSpPr>
          <p:cNvPr id="20" name="TextBox 19"/>
          <p:cNvSpPr txBox="1"/>
          <p:nvPr/>
        </p:nvSpPr>
        <p:spPr>
          <a:xfrm>
            <a:off x="608410" y="2409147"/>
            <a:ext cx="2161789" cy="325478"/>
          </a:xfrm>
          <a:prstGeom prst="rect">
            <a:avLst/>
          </a:prstGeom>
          <a:noFill/>
        </p:spPr>
        <p:txBody>
          <a:bodyPr wrap="square" lIns="48010" tIns="24005" rIns="48010" bIns="24005" rtlCol="0">
            <a:spAutoFit/>
          </a:bodyPr>
          <a:lstStyle/>
          <a:p>
            <a:pPr>
              <a:spcAft>
                <a:spcPts val="450"/>
              </a:spcAft>
              <a:buClr>
                <a:srgbClr xmlns:mc="http://schemas.openxmlformats.org/markup-compatibility/2006" xmlns:a14="http://schemas.microsoft.com/office/drawing/2010/main" val="9CF008" mc:Ignorable=""/>
              </a:buClr>
            </a:pPr>
            <a:r>
              <a:rPr lang="en-US" dirty="0" smtClean="0">
                <a:solidFill>
                  <a:srgbClr xmlns:mc="http://schemas.openxmlformats.org/markup-compatibility/2006" xmlns:a14="http://schemas.microsoft.com/office/drawing/2010/main" val="FFFFFF" mc:Ignorable=""/>
                </a:solidFill>
                <a:latin typeface="Segoe Light" pitchFamily="34" charset="0"/>
                <a:cs typeface="Segoe UI" pitchFamily="34" charset="0"/>
              </a:rPr>
              <a:t>Silverlight 4.0 RC</a:t>
            </a:r>
          </a:p>
        </p:txBody>
      </p:sp>
      <p:sp>
        <p:nvSpPr>
          <p:cNvPr id="2" name="Title 1"/>
          <p:cNvSpPr>
            <a:spLocks noGrp="1"/>
          </p:cNvSpPr>
          <p:nvPr>
            <p:ph type="title"/>
          </p:nvPr>
        </p:nvSpPr>
        <p:spPr/>
        <p:txBody>
          <a:bodyPr/>
          <a:lstStyle/>
          <a:p>
            <a:r>
              <a:rPr lang="en-US" dirty="0" smtClean="0"/>
              <a:t>A Brief History of Silverlight</a:t>
            </a:r>
            <a:endParaRPr lang="en-US" dirty="0"/>
          </a:p>
        </p:txBody>
      </p:sp>
      <p:sp>
        <p:nvSpPr>
          <p:cNvPr id="13" name="Pentagon 12"/>
          <p:cNvSpPr/>
          <p:nvPr/>
        </p:nvSpPr>
        <p:spPr bwMode="auto">
          <a:xfrm>
            <a:off x="534670" y="1215907"/>
            <a:ext cx="2556236" cy="703263"/>
          </a:xfrm>
          <a:prstGeom prst="homePlate">
            <a:avLst/>
          </a:prstGeom>
          <a:solidFill>
            <a:schemeClr val="accent1"/>
          </a:solidFill>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82303" tIns="41151" rIns="82303" bIns="41151" numCol="1" rtlCol="0" anchor="ctr" anchorCtr="0" compatLnSpc="1">
            <a:prstTxWarp prst="textNoShape">
              <a:avLst/>
            </a:prstTxWarp>
          </a:bodyPr>
          <a:lstStyle/>
          <a:p>
            <a:pPr algn="ctr" defTabSz="822797"/>
            <a:r>
              <a:rPr lang="en-US" sz="2100" dirty="0" smtClean="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rPr>
              <a:t>MAR 10</a:t>
            </a:r>
            <a:endParaRPr lang="en-US" sz="2100" dirty="0">
              <a:solidFill>
                <a:srgbClr xmlns:mc="http://schemas.openxmlformats.org/markup-compatibility/2006" xmlns:a14="http://schemas.microsoft.com/office/drawing/2010/main" val="FFFFFF" mc:Ignorable=""/>
              </a:solidFill>
              <a:effectLst>
                <a:outerShdw blurRad="38100" dist="38100" dir="2700000" algn="tl">
                  <a:srgbClr xmlns:mc="http://schemas.openxmlformats.org/markup-compatibility/2006" xmlns:a14="http://schemas.microsoft.com/office/drawing/2010/main" val="000000" mc:Ignorable="">
                    <a:alpha val="43137"/>
                  </a:srgbClr>
                </a:outerShdw>
              </a:effectLst>
            </a:endParaRPr>
          </a:p>
        </p:txBody>
      </p:sp>
    </p:spTree>
    <p:extLst>
      <p:ext uri="{BB962C8B-B14F-4D97-AF65-F5344CB8AC3E}">
        <p14:creationId xmlns:p14="http://schemas.microsoft.com/office/powerpoint/2010/main" val="30107572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ZA" dirty="0" smtClean="0"/>
              <a:t>What do YOU want?</a:t>
            </a:r>
            <a:endParaRPr lang="en-ZA" dirty="0"/>
          </a:p>
        </p:txBody>
      </p:sp>
      <p:sp>
        <p:nvSpPr>
          <p:cNvPr id="13" name="Text Placeholder 12"/>
          <p:cNvSpPr>
            <a:spLocks noGrp="1"/>
          </p:cNvSpPr>
          <p:nvPr>
            <p:ph type="body" sz="quarter" idx="10"/>
          </p:nvPr>
        </p:nvSpPr>
        <p:spPr/>
        <p:txBody>
          <a:bodyPr>
            <a:normAutofit/>
          </a:bodyPr>
          <a:lstStyle/>
          <a:p>
            <a:pPr lvl="0">
              <a:defRPr/>
            </a:pPr>
            <a:r>
              <a:rPr lang="en-ZA" sz="2000" b="1" dirty="0" smtClean="0"/>
              <a:t>Print support</a:t>
            </a:r>
            <a:r>
              <a:rPr lang="en-ZA" sz="2000" dirty="0" smtClean="0"/>
              <a:t>  </a:t>
            </a:r>
          </a:p>
          <a:p>
            <a:pPr lvl="0">
              <a:defRPr/>
            </a:pPr>
            <a:r>
              <a:rPr lang="en-ZA" sz="2000" dirty="0" smtClean="0"/>
              <a:t>Full </a:t>
            </a:r>
            <a:r>
              <a:rPr lang="en-ZA" sz="2000" dirty="0" err="1" smtClean="0"/>
              <a:t>databinding</a:t>
            </a:r>
            <a:r>
              <a:rPr lang="en-ZA" sz="2000" dirty="0" smtClean="0"/>
              <a:t> support </a:t>
            </a:r>
          </a:p>
          <a:p>
            <a:pPr lvl="0">
              <a:defRPr/>
            </a:pPr>
            <a:r>
              <a:rPr lang="en-ZA" sz="2000" b="1" dirty="0" smtClean="0"/>
              <a:t>Implement right click mouse support (and popup menu customization) </a:t>
            </a:r>
          </a:p>
          <a:p>
            <a:pPr lvl="0">
              <a:defRPr/>
            </a:pPr>
            <a:r>
              <a:rPr lang="en-ZA" sz="2000" b="1" dirty="0" smtClean="0"/>
              <a:t>Implement webcam support </a:t>
            </a:r>
          </a:p>
          <a:p>
            <a:pPr lvl="0">
              <a:defRPr/>
            </a:pPr>
            <a:r>
              <a:rPr lang="en-ZA" sz="2000" dirty="0" smtClean="0"/>
              <a:t>Implement Silverlight on more platforms </a:t>
            </a:r>
          </a:p>
          <a:p>
            <a:pPr lvl="0">
              <a:defRPr/>
            </a:pPr>
            <a:r>
              <a:rPr lang="en-ZA" sz="2000" b="1" dirty="0" smtClean="0"/>
              <a:t>Implement mouse wheel support for standard controls </a:t>
            </a:r>
          </a:p>
          <a:p>
            <a:pPr lvl="0">
              <a:defRPr/>
            </a:pPr>
            <a:r>
              <a:rPr lang="en-ZA" sz="2000" b="1" dirty="0" smtClean="0"/>
              <a:t>Rich Text Editor &amp; </a:t>
            </a:r>
            <a:r>
              <a:rPr lang="en-ZA" sz="2000" b="1" dirty="0" err="1" smtClean="0"/>
              <a:t>Textblock</a:t>
            </a:r>
            <a:r>
              <a:rPr lang="en-ZA" sz="2000" b="1" dirty="0" smtClean="0"/>
              <a:t> </a:t>
            </a:r>
          </a:p>
          <a:p>
            <a:pPr lvl="0">
              <a:defRPr/>
            </a:pPr>
            <a:r>
              <a:rPr lang="en-ZA" sz="2000" dirty="0" smtClean="0"/>
              <a:t>Get Silverlight on the </a:t>
            </a:r>
            <a:r>
              <a:rPr lang="en-ZA" sz="2000" dirty="0" err="1" smtClean="0"/>
              <a:t>iPhone</a:t>
            </a:r>
            <a:r>
              <a:rPr lang="en-ZA" sz="2000" dirty="0" smtClean="0"/>
              <a:t> </a:t>
            </a:r>
          </a:p>
          <a:p>
            <a:pPr lvl="0">
              <a:defRPr/>
            </a:pPr>
            <a:r>
              <a:rPr lang="en-ZA" sz="2000" b="1" dirty="0" smtClean="0"/>
              <a:t>Commanding Support </a:t>
            </a:r>
          </a:p>
          <a:p>
            <a:pPr lvl="0">
              <a:defRPr/>
            </a:pPr>
            <a:r>
              <a:rPr lang="en-ZA" sz="2000" dirty="0" smtClean="0"/>
              <a:t>3D support </a:t>
            </a:r>
            <a:endParaRPr lang="en-ZA" sz="2000" dirty="0"/>
          </a:p>
        </p:txBody>
      </p:sp>
      <p:pic>
        <p:nvPicPr>
          <p:cNvPr id="8" name="Picture 7" descr="default.png"/>
          <p:cNvPicPr>
            <a:picLocks noChangeAspect="1"/>
          </p:cNvPicPr>
          <p:nvPr/>
        </p:nvPicPr>
        <p:blipFill>
          <a:blip r:embed="rId2" cstate="print"/>
          <a:stretch>
            <a:fillRect/>
          </a:stretch>
        </p:blipFill>
        <p:spPr>
          <a:xfrm>
            <a:off x="6715140" y="357166"/>
            <a:ext cx="1895475" cy="4191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025"/>
            <a:ext cx="8229600" cy="609600"/>
          </a:xfrm>
        </p:spPr>
        <p:txBody>
          <a:bodyPr>
            <a:normAutofit fontScale="90000"/>
          </a:bodyPr>
          <a:lstStyle/>
          <a:p>
            <a:r>
              <a:rPr lang="en-US" dirty="0" smtClean="0"/>
              <a:t>Silverlight 4 Beta</a:t>
            </a:r>
            <a:endParaRPr lang="en-US" dirty="0"/>
          </a:p>
        </p:txBody>
      </p:sp>
      <p:sp>
        <p:nvSpPr>
          <p:cNvPr id="3" name="Content Placeholder 2"/>
          <p:cNvSpPr>
            <a:spLocks noGrp="1"/>
          </p:cNvSpPr>
          <p:nvPr>
            <p:ph sz="half" idx="1"/>
          </p:nvPr>
        </p:nvSpPr>
        <p:spPr>
          <a:xfrm>
            <a:off x="304800" y="1143000"/>
            <a:ext cx="4572000" cy="4953000"/>
          </a:xfrm>
        </p:spPr>
        <p:txBody>
          <a:bodyPr>
            <a:noAutofit/>
          </a:bodyPr>
          <a:lstStyle/>
          <a:p>
            <a:pPr marL="0" indent="0">
              <a:buNone/>
            </a:pPr>
            <a:r>
              <a:rPr lang="en-US" sz="1100" b="1" dirty="0"/>
              <a:t>Out of Browser Applications</a:t>
            </a:r>
          </a:p>
          <a:p>
            <a:pPr marL="457162" lvl="1" indent="0">
              <a:buNone/>
            </a:pPr>
            <a:r>
              <a:rPr lang="en-US" sz="1000" dirty="0"/>
              <a:t>Elevated </a:t>
            </a:r>
            <a:r>
              <a:rPr lang="en-US" sz="1000" dirty="0" smtClean="0"/>
              <a:t>Privileges Support (including Automation</a:t>
            </a:r>
            <a:r>
              <a:rPr lang="en-US" sz="1000" dirty="0"/>
              <a:t>)</a:t>
            </a:r>
          </a:p>
          <a:p>
            <a:pPr marL="457162" lvl="1" indent="0">
              <a:buNone/>
            </a:pPr>
            <a:r>
              <a:rPr lang="en-US" sz="1000" dirty="0"/>
              <a:t>HTML Hosting Support</a:t>
            </a:r>
          </a:p>
          <a:p>
            <a:pPr marL="457162" lvl="1" indent="0">
              <a:buNone/>
            </a:pPr>
            <a:r>
              <a:rPr lang="en-US" sz="1000" dirty="0"/>
              <a:t>Notifications</a:t>
            </a:r>
          </a:p>
          <a:p>
            <a:pPr marL="0" indent="0">
              <a:buNone/>
            </a:pPr>
            <a:r>
              <a:rPr lang="en-US" sz="1100" b="1" dirty="0"/>
              <a:t>Media</a:t>
            </a:r>
          </a:p>
          <a:p>
            <a:pPr marL="457162" lvl="1" indent="0">
              <a:buNone/>
            </a:pPr>
            <a:r>
              <a:rPr lang="en-US" sz="1000" dirty="0"/>
              <a:t>WMS Multicast Support</a:t>
            </a:r>
          </a:p>
          <a:p>
            <a:pPr marL="457162" lvl="1" indent="0">
              <a:buNone/>
            </a:pPr>
            <a:r>
              <a:rPr lang="en-US" sz="1000" dirty="0"/>
              <a:t>MP4 Playback </a:t>
            </a:r>
            <a:r>
              <a:rPr lang="en-US" sz="1000" dirty="0" smtClean="0"/>
              <a:t>Protected by </a:t>
            </a:r>
            <a:r>
              <a:rPr lang="en-US" sz="1000" dirty="0"/>
              <a:t>PlayReady DRM</a:t>
            </a:r>
          </a:p>
          <a:p>
            <a:pPr marL="457162" lvl="1" indent="0">
              <a:buNone/>
            </a:pPr>
            <a:r>
              <a:rPr lang="en-US" sz="1000" dirty="0"/>
              <a:t>Offline DRM</a:t>
            </a:r>
          </a:p>
          <a:p>
            <a:pPr marL="457162" lvl="1" indent="0">
              <a:buNone/>
            </a:pPr>
            <a:r>
              <a:rPr lang="en-US" sz="1000" dirty="0"/>
              <a:t>Output Protection</a:t>
            </a:r>
          </a:p>
          <a:p>
            <a:pPr marL="457162" lvl="1" indent="0">
              <a:buNone/>
            </a:pPr>
            <a:r>
              <a:rPr lang="en-US" sz="1000" dirty="0" err="1"/>
              <a:t>WebCam</a:t>
            </a:r>
            <a:r>
              <a:rPr lang="en-US" sz="1000" dirty="0"/>
              <a:t>/</a:t>
            </a:r>
            <a:r>
              <a:rPr lang="en-US" sz="1000" dirty="0" err="1"/>
              <a:t>Mic</a:t>
            </a:r>
            <a:r>
              <a:rPr lang="en-US" sz="1000" dirty="0"/>
              <a:t> Support (raw stream only)</a:t>
            </a:r>
          </a:p>
          <a:p>
            <a:pPr marL="0" indent="0">
              <a:buNone/>
            </a:pPr>
            <a:r>
              <a:rPr lang="en-US" sz="1100" b="1" dirty="0" smtClean="0"/>
              <a:t>Text</a:t>
            </a:r>
            <a:endParaRPr lang="en-US" sz="1100" b="1" dirty="0"/>
          </a:p>
          <a:p>
            <a:pPr marL="457162" lvl="1" indent="0">
              <a:buNone/>
            </a:pPr>
            <a:r>
              <a:rPr lang="en-US" sz="1000" dirty="0" err="1" smtClean="0"/>
              <a:t>RichTextBox</a:t>
            </a:r>
            <a:endParaRPr lang="en-US" sz="1000" dirty="0"/>
          </a:p>
          <a:p>
            <a:pPr marL="457162" lvl="1" indent="0">
              <a:buNone/>
            </a:pPr>
            <a:r>
              <a:rPr lang="en-US" sz="1000" dirty="0"/>
              <a:t>Arabic and Hebrew Text Support</a:t>
            </a:r>
          </a:p>
          <a:p>
            <a:pPr marL="457162" lvl="1" indent="0">
              <a:buNone/>
            </a:pPr>
            <a:r>
              <a:rPr lang="en-US" sz="1000" dirty="0"/>
              <a:t>IME Improvements for </a:t>
            </a:r>
            <a:r>
              <a:rPr lang="en-US" sz="1000" dirty="0" err="1"/>
              <a:t>TextBox</a:t>
            </a:r>
            <a:endParaRPr lang="en-US" sz="1000" dirty="0"/>
          </a:p>
          <a:p>
            <a:pPr marL="457162" lvl="1" indent="0">
              <a:buNone/>
            </a:pPr>
            <a:r>
              <a:rPr lang="en-US" sz="1000" dirty="0" err="1"/>
              <a:t>UIElement.TextInput</a:t>
            </a:r>
            <a:r>
              <a:rPr lang="en-US" sz="1000" dirty="0"/>
              <a:t> event </a:t>
            </a:r>
          </a:p>
          <a:p>
            <a:pPr marL="0" indent="0">
              <a:buNone/>
            </a:pPr>
            <a:r>
              <a:rPr lang="en-US" sz="1100" b="1" dirty="0"/>
              <a:t>Controls, Control Model, Layout</a:t>
            </a:r>
          </a:p>
          <a:p>
            <a:pPr marL="457162" lvl="1" indent="0">
              <a:buNone/>
            </a:pPr>
            <a:r>
              <a:rPr lang="en-US" sz="1000" dirty="0"/>
              <a:t>Theming via Implicit Styles</a:t>
            </a:r>
          </a:p>
          <a:p>
            <a:pPr marL="457162" lvl="1" indent="0">
              <a:buNone/>
            </a:pPr>
            <a:r>
              <a:rPr lang="en-US" sz="1000" dirty="0" err="1"/>
              <a:t>ViewBox</a:t>
            </a:r>
            <a:endParaRPr lang="en-US" sz="1000" dirty="0"/>
          </a:p>
          <a:p>
            <a:pPr marL="457162" lvl="1" indent="0">
              <a:buNone/>
            </a:pPr>
            <a:r>
              <a:rPr lang="en-US" sz="1000" dirty="0"/>
              <a:t>RTL Layout </a:t>
            </a:r>
          </a:p>
          <a:p>
            <a:pPr marL="457162" lvl="1" indent="0">
              <a:buNone/>
            </a:pPr>
            <a:r>
              <a:rPr lang="en-US" sz="1000" dirty="0" err="1"/>
              <a:t>DataGrid</a:t>
            </a:r>
            <a:r>
              <a:rPr lang="en-US" sz="1000" dirty="0"/>
              <a:t> * Column Support</a:t>
            </a:r>
          </a:p>
          <a:p>
            <a:pPr marL="457162" lvl="1" indent="0">
              <a:buNone/>
            </a:pPr>
            <a:r>
              <a:rPr lang="en-US" sz="1000" dirty="0" err="1"/>
              <a:t>ItemsControl</a:t>
            </a:r>
            <a:r>
              <a:rPr lang="en-US" sz="1000" dirty="0"/>
              <a:t> support for Blend Fluid Layout</a:t>
            </a:r>
          </a:p>
          <a:p>
            <a:pPr marL="457162" lvl="1" indent="0">
              <a:buNone/>
            </a:pPr>
            <a:r>
              <a:rPr lang="en-US" sz="1000" dirty="0" err="1"/>
              <a:t>MouseWheel</a:t>
            </a:r>
            <a:r>
              <a:rPr lang="en-US" sz="1000" dirty="0"/>
              <a:t> Support on </a:t>
            </a:r>
            <a:r>
              <a:rPr lang="en-US" sz="1000" dirty="0" err="1"/>
              <a:t>ScrollViewer</a:t>
            </a:r>
            <a:r>
              <a:rPr lang="en-US" sz="1000" dirty="0"/>
              <a:t>, </a:t>
            </a:r>
            <a:r>
              <a:rPr lang="en-US" sz="1000" dirty="0" err="1"/>
              <a:t>TextBox</a:t>
            </a:r>
            <a:r>
              <a:rPr lang="en-US" sz="1000" dirty="0"/>
              <a:t>, </a:t>
            </a:r>
            <a:r>
              <a:rPr lang="en-US" sz="1000" dirty="0" err="1"/>
              <a:t>ComboBox</a:t>
            </a:r>
            <a:r>
              <a:rPr lang="en-US" sz="1000" dirty="0"/>
              <a:t>, </a:t>
            </a:r>
            <a:endParaRPr lang="en-US" sz="1000" dirty="0" smtClean="0"/>
          </a:p>
          <a:p>
            <a:pPr marL="457162" lvl="1" indent="0">
              <a:buNone/>
            </a:pPr>
            <a:r>
              <a:rPr lang="en-US" sz="1000" dirty="0" smtClean="0"/>
              <a:t>Calendar</a:t>
            </a:r>
            <a:r>
              <a:rPr lang="en-US" sz="1000" dirty="0"/>
              <a:t>, </a:t>
            </a:r>
            <a:r>
              <a:rPr lang="en-US" sz="1000" dirty="0" err="1"/>
              <a:t>DatePicker</a:t>
            </a:r>
            <a:endParaRPr lang="en-US" sz="1000" dirty="0"/>
          </a:p>
          <a:p>
            <a:pPr marL="457162" lvl="1" indent="0">
              <a:buNone/>
            </a:pPr>
            <a:r>
              <a:rPr lang="en-US" sz="1000" dirty="0" err="1"/>
              <a:t>VisualStateGroup.CurrentStateGroup</a:t>
            </a:r>
            <a:r>
              <a:rPr lang="en-US" sz="1000" dirty="0"/>
              <a:t> property</a:t>
            </a:r>
          </a:p>
          <a:p>
            <a:pPr marL="457162" lvl="1" indent="0">
              <a:buNone/>
            </a:pPr>
            <a:r>
              <a:rPr lang="en-US" sz="1000" dirty="0"/>
              <a:t>Command Property on </a:t>
            </a:r>
            <a:r>
              <a:rPr lang="en-US" sz="1000" dirty="0" err="1"/>
              <a:t>ButtonBase</a:t>
            </a:r>
            <a:r>
              <a:rPr lang="en-US" sz="1000" dirty="0"/>
              <a:t> &amp; Hyperlink</a:t>
            </a:r>
          </a:p>
          <a:p>
            <a:pPr marL="457162" lvl="1" indent="0">
              <a:buNone/>
            </a:pPr>
            <a:r>
              <a:rPr lang="en-US" sz="1000" dirty="0" err="1"/>
              <a:t>SelectedValue</a:t>
            </a:r>
            <a:r>
              <a:rPr lang="en-US" sz="1000" dirty="0"/>
              <a:t> and </a:t>
            </a:r>
            <a:r>
              <a:rPr lang="en-US" sz="1000" dirty="0" err="1"/>
              <a:t>SelectedValuePath</a:t>
            </a:r>
            <a:r>
              <a:rPr lang="en-US" sz="1000" dirty="0"/>
              <a:t> Properties on Selector</a:t>
            </a:r>
          </a:p>
          <a:p>
            <a:pPr lvl="1"/>
            <a:endParaRPr lang="en-US" sz="1000" dirty="0"/>
          </a:p>
        </p:txBody>
      </p:sp>
      <p:sp>
        <p:nvSpPr>
          <p:cNvPr id="4" name="Content Placeholder 3"/>
          <p:cNvSpPr>
            <a:spLocks noGrp="1"/>
          </p:cNvSpPr>
          <p:nvPr>
            <p:ph sz="half" idx="2"/>
          </p:nvPr>
        </p:nvSpPr>
        <p:spPr>
          <a:xfrm>
            <a:off x="4648200" y="1143000"/>
            <a:ext cx="4191000" cy="4953000"/>
          </a:xfrm>
        </p:spPr>
        <p:txBody>
          <a:bodyPr>
            <a:noAutofit/>
          </a:bodyPr>
          <a:lstStyle/>
          <a:p>
            <a:pPr marL="0" indent="0">
              <a:buNone/>
            </a:pPr>
            <a:r>
              <a:rPr lang="en-US" sz="1100" b="1" dirty="0" smtClean="0"/>
              <a:t>Navigation</a:t>
            </a:r>
          </a:p>
          <a:p>
            <a:pPr marL="457162" lvl="1" indent="0">
              <a:buNone/>
            </a:pPr>
            <a:r>
              <a:rPr lang="en-US" sz="1000" dirty="0" smtClean="0"/>
              <a:t>Navigation Loader Extensibility (Hook Frame Navigates)</a:t>
            </a:r>
          </a:p>
          <a:p>
            <a:pPr marL="0" indent="0">
              <a:buNone/>
            </a:pPr>
            <a:r>
              <a:rPr lang="en-US" sz="1100" b="1" dirty="0" err="1" smtClean="0"/>
              <a:t>Databinding</a:t>
            </a:r>
            <a:r>
              <a:rPr lang="en-US" sz="1100" b="1" dirty="0" smtClean="0"/>
              <a:t> </a:t>
            </a:r>
            <a:r>
              <a:rPr lang="en-US" sz="1100" b="1" dirty="0"/>
              <a:t>Improvements</a:t>
            </a:r>
          </a:p>
          <a:p>
            <a:pPr marL="457162" lvl="1" indent="0">
              <a:buNone/>
            </a:pPr>
            <a:r>
              <a:rPr lang="en-US" sz="1000" dirty="0" err="1"/>
              <a:t>DataBinding</a:t>
            </a:r>
            <a:r>
              <a:rPr lang="en-US" sz="1000" dirty="0"/>
              <a:t> Support for </a:t>
            </a:r>
            <a:r>
              <a:rPr lang="en-US" sz="1000" dirty="0" err="1"/>
              <a:t>DependencyObjects</a:t>
            </a:r>
            <a:endParaRPr lang="en-US" sz="1000" dirty="0"/>
          </a:p>
          <a:p>
            <a:pPr marL="457162" lvl="1" indent="0">
              <a:buNone/>
            </a:pPr>
            <a:r>
              <a:rPr lang="en-US" sz="1000" dirty="0" err="1"/>
              <a:t>StringFormat</a:t>
            </a:r>
            <a:r>
              <a:rPr lang="en-US" sz="1000" dirty="0"/>
              <a:t>, </a:t>
            </a:r>
            <a:r>
              <a:rPr lang="en-US" sz="1000" dirty="0" err="1"/>
              <a:t>TargetNullValue</a:t>
            </a:r>
            <a:r>
              <a:rPr lang="en-US" sz="1000" dirty="0"/>
              <a:t> &amp; </a:t>
            </a:r>
            <a:r>
              <a:rPr lang="en-US" sz="1000" dirty="0" err="1"/>
              <a:t>FallBackValue</a:t>
            </a:r>
            <a:r>
              <a:rPr lang="en-US" sz="1000" dirty="0"/>
              <a:t> Properties on Binding</a:t>
            </a:r>
          </a:p>
          <a:p>
            <a:pPr marL="457162" lvl="1" indent="0">
              <a:buNone/>
            </a:pPr>
            <a:r>
              <a:rPr lang="en-US" sz="1000" dirty="0"/>
              <a:t>Binding to String Indexers</a:t>
            </a:r>
          </a:p>
          <a:p>
            <a:pPr marL="457162" lvl="1" indent="0">
              <a:buNone/>
            </a:pPr>
            <a:r>
              <a:rPr lang="en-US" sz="1000" dirty="0" err="1"/>
              <a:t>IDataErrorInfo</a:t>
            </a:r>
            <a:r>
              <a:rPr lang="en-US" sz="1000" dirty="0"/>
              <a:t> Support</a:t>
            </a:r>
          </a:p>
          <a:p>
            <a:pPr marL="457162" lvl="1" indent="0">
              <a:buNone/>
            </a:pPr>
            <a:r>
              <a:rPr lang="en-US" sz="1000" dirty="0"/>
              <a:t>Asynchronous Data Validation (</a:t>
            </a:r>
            <a:r>
              <a:rPr lang="en-US" sz="1000" dirty="0" err="1"/>
              <a:t>INotifyDataErrorInfo</a:t>
            </a:r>
            <a:r>
              <a:rPr lang="en-US" sz="1000" dirty="0"/>
              <a:t>)</a:t>
            </a:r>
          </a:p>
          <a:p>
            <a:pPr marL="457162" lvl="1" indent="0">
              <a:buNone/>
            </a:pPr>
            <a:r>
              <a:rPr lang="en-US" sz="1000" dirty="0" err="1"/>
              <a:t>ObservableCollection</a:t>
            </a:r>
            <a:r>
              <a:rPr lang="en-US" sz="1000" dirty="0"/>
              <a:t>&lt;T&gt; </a:t>
            </a:r>
            <a:r>
              <a:rPr lang="en-US" sz="1000" dirty="0" err="1"/>
              <a:t>IList</a:t>
            </a:r>
            <a:r>
              <a:rPr lang="en-US" sz="1000" dirty="0"/>
              <a:t>/</a:t>
            </a:r>
            <a:r>
              <a:rPr lang="en-US" sz="1000" dirty="0" err="1"/>
              <a:t>IEnumerable</a:t>
            </a:r>
            <a:r>
              <a:rPr lang="en-US" sz="1000" dirty="0"/>
              <a:t> </a:t>
            </a:r>
            <a:r>
              <a:rPr lang="en-US" sz="1000" dirty="0" err="1"/>
              <a:t>cstrs</a:t>
            </a:r>
            <a:endParaRPr lang="en-US" sz="1000" dirty="0"/>
          </a:p>
          <a:p>
            <a:pPr marL="0" indent="0">
              <a:buNone/>
            </a:pPr>
            <a:r>
              <a:rPr lang="en-US" sz="1100" b="1" dirty="0"/>
              <a:t>Graphics/Imaging</a:t>
            </a:r>
          </a:p>
          <a:p>
            <a:pPr marL="457162" lvl="1" indent="0">
              <a:buNone/>
            </a:pPr>
            <a:r>
              <a:rPr lang="en-US" sz="1000" dirty="0"/>
              <a:t>Support for more PNG Formats</a:t>
            </a:r>
          </a:p>
          <a:p>
            <a:pPr marL="457162" lvl="1" indent="0">
              <a:buNone/>
            </a:pPr>
            <a:r>
              <a:rPr lang="en-US" sz="1000" dirty="0"/>
              <a:t>Unseal Path</a:t>
            </a:r>
          </a:p>
          <a:p>
            <a:pPr marL="457162" lvl="1" indent="0">
              <a:buNone/>
            </a:pPr>
            <a:r>
              <a:rPr lang="en-US" sz="1000" dirty="0" err="1"/>
              <a:t>CompositeTransform</a:t>
            </a:r>
            <a:endParaRPr lang="en-US" sz="1000" dirty="0"/>
          </a:p>
          <a:p>
            <a:pPr marL="0" indent="0">
              <a:buNone/>
            </a:pPr>
            <a:r>
              <a:rPr lang="en-US" sz="1100" b="1" dirty="0"/>
              <a:t>Networking</a:t>
            </a:r>
          </a:p>
          <a:p>
            <a:pPr marL="457162" lvl="1" indent="0">
              <a:buNone/>
            </a:pPr>
            <a:r>
              <a:rPr lang="en-US" sz="1000" dirty="0"/>
              <a:t>UDP Listener</a:t>
            </a:r>
          </a:p>
          <a:p>
            <a:pPr marL="457162" lvl="1" indent="0">
              <a:buNone/>
            </a:pPr>
            <a:r>
              <a:rPr lang="en-US" sz="1000" dirty="0"/>
              <a:t>Automatically Adding </a:t>
            </a:r>
            <a:r>
              <a:rPr lang="en-US" sz="1000" dirty="0" err="1"/>
              <a:t>Referer</a:t>
            </a:r>
            <a:r>
              <a:rPr lang="en-US" sz="1000" dirty="0"/>
              <a:t> Header</a:t>
            </a:r>
          </a:p>
          <a:p>
            <a:pPr marL="457162" lvl="1" indent="0">
              <a:buNone/>
            </a:pPr>
            <a:r>
              <a:rPr lang="en-US" sz="1000" dirty="0"/>
              <a:t>Authentication Support on </a:t>
            </a:r>
            <a:r>
              <a:rPr lang="en-US" sz="1000" dirty="0" err="1"/>
              <a:t>ClientHttpWebRequest</a:t>
            </a:r>
            <a:endParaRPr lang="en-US" sz="1000" dirty="0"/>
          </a:p>
          <a:p>
            <a:pPr marL="457162" lvl="1" indent="0">
              <a:buNone/>
            </a:pPr>
            <a:r>
              <a:rPr lang="en-US" sz="1000" dirty="0"/>
              <a:t>Memory Usage Fix During Progressive Downloads</a:t>
            </a:r>
          </a:p>
          <a:p>
            <a:pPr marL="0" indent="0">
              <a:buNone/>
            </a:pPr>
            <a:r>
              <a:rPr lang="en-US" sz="1100" b="1" dirty="0"/>
              <a:t>Tools Support</a:t>
            </a:r>
          </a:p>
          <a:p>
            <a:pPr marL="457162" lvl="1" indent="0">
              <a:buNone/>
            </a:pPr>
            <a:r>
              <a:rPr lang="en-US" sz="1000" dirty="0"/>
              <a:t>Dispatcher Support on the Tools Design Surface</a:t>
            </a:r>
          </a:p>
          <a:p>
            <a:pPr marL="0" indent="0">
              <a:buNone/>
            </a:pPr>
            <a:r>
              <a:rPr lang="en-US" sz="1100" b="1" dirty="0"/>
              <a:t>SDK</a:t>
            </a:r>
          </a:p>
          <a:p>
            <a:pPr marL="457162" lvl="1" indent="0">
              <a:buNone/>
            </a:pPr>
            <a:r>
              <a:rPr lang="en-US" sz="1000" dirty="0" smtClean="0"/>
              <a:t>ADO.NET Data Services 2.0 </a:t>
            </a:r>
            <a:r>
              <a:rPr lang="en-US" sz="1000" dirty="0"/>
              <a:t>Support</a:t>
            </a:r>
          </a:p>
          <a:p>
            <a:pPr marL="457162" lvl="1" indent="0">
              <a:buNone/>
            </a:pPr>
            <a:r>
              <a:rPr lang="en-US" sz="1000" dirty="0" smtClean="0"/>
              <a:t>Managed Extensibility Framework (MEF)</a:t>
            </a:r>
            <a:endParaRPr lang="en-US" sz="1000" dirty="0"/>
          </a:p>
          <a:p>
            <a:pPr marL="457162" lvl="1" indent="0">
              <a:buNone/>
            </a:pPr>
            <a:r>
              <a:rPr lang="en-US" sz="1000" dirty="0"/>
              <a:t>Better Transport for WCF (Socket Support</a:t>
            </a:r>
            <a:r>
              <a:rPr lang="en-US" sz="1000" dirty="0" smtClean="0"/>
              <a:t>)</a:t>
            </a:r>
          </a:p>
          <a:p>
            <a:pPr marL="0" indent="0">
              <a:buNone/>
            </a:pPr>
            <a:r>
              <a:rPr lang="en-US" sz="1100" b="1" dirty="0" smtClean="0"/>
              <a:t>Printing</a:t>
            </a:r>
          </a:p>
          <a:p>
            <a:pPr marL="457162" lvl="1" indent="0">
              <a:buNone/>
            </a:pPr>
            <a:r>
              <a:rPr lang="en-US" sz="1000" dirty="0" smtClean="0"/>
              <a:t>Printing Support</a:t>
            </a:r>
          </a:p>
          <a:p>
            <a:pPr marL="457162" lvl="1" indent="0">
              <a:buNone/>
            </a:pPr>
            <a:endParaRPr lang="en-US" sz="1000" dirty="0"/>
          </a:p>
        </p:txBody>
      </p:sp>
    </p:spTree>
    <p:extLst>
      <p:ext uri="{BB962C8B-B14F-4D97-AF65-F5344CB8AC3E}">
        <p14:creationId xmlns:p14="http://schemas.microsoft.com/office/powerpoint/2010/main" val="642478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025"/>
            <a:ext cx="8229600" cy="609600"/>
          </a:xfrm>
        </p:spPr>
        <p:txBody>
          <a:bodyPr>
            <a:normAutofit fontScale="90000"/>
          </a:bodyPr>
          <a:lstStyle/>
          <a:p>
            <a:r>
              <a:rPr lang="en-US" dirty="0" smtClean="0"/>
              <a:t>Silverlight 4 RC</a:t>
            </a:r>
            <a:endParaRPr lang="en-US" dirty="0"/>
          </a:p>
        </p:txBody>
      </p:sp>
      <p:sp>
        <p:nvSpPr>
          <p:cNvPr id="3" name="Content Placeholder 2"/>
          <p:cNvSpPr>
            <a:spLocks noGrp="1"/>
          </p:cNvSpPr>
          <p:nvPr>
            <p:ph sz="half" idx="1"/>
          </p:nvPr>
        </p:nvSpPr>
        <p:spPr>
          <a:xfrm>
            <a:off x="304800" y="1143000"/>
            <a:ext cx="4572000" cy="4953000"/>
          </a:xfrm>
        </p:spPr>
        <p:txBody>
          <a:bodyPr>
            <a:noAutofit/>
          </a:bodyPr>
          <a:lstStyle/>
          <a:p>
            <a:pPr marL="0" indent="0">
              <a:buNone/>
            </a:pPr>
            <a:r>
              <a:rPr lang="en-US" sz="1100" b="1" dirty="0"/>
              <a:t>Parser</a:t>
            </a:r>
          </a:p>
          <a:p>
            <a:pPr marL="457162" lvl="1" indent="0">
              <a:buNone/>
            </a:pPr>
            <a:r>
              <a:rPr lang="en-US" sz="1000" dirty="0"/>
              <a:t>New architecture enables future innovation</a:t>
            </a:r>
          </a:p>
          <a:p>
            <a:pPr marL="457162" lvl="1" indent="0">
              <a:buNone/>
            </a:pPr>
            <a:r>
              <a:rPr lang="en-US" sz="1000" dirty="0"/>
              <a:t>Performance and stability improvements</a:t>
            </a:r>
          </a:p>
          <a:p>
            <a:pPr marL="457162" lvl="1" indent="0">
              <a:buNone/>
            </a:pPr>
            <a:r>
              <a:rPr lang="en-US" sz="1000" dirty="0" err="1"/>
              <a:t>XmlnsPrefix</a:t>
            </a:r>
            <a:r>
              <a:rPr lang="en-US" sz="1000" dirty="0"/>
              <a:t> &amp; </a:t>
            </a:r>
            <a:r>
              <a:rPr lang="en-US" sz="1000" dirty="0" err="1"/>
              <a:t>XmlnsDefinition</a:t>
            </a:r>
            <a:r>
              <a:rPr lang="en-US" sz="1000" dirty="0"/>
              <a:t> attributes</a:t>
            </a:r>
          </a:p>
          <a:p>
            <a:pPr marL="457162" lvl="1" indent="0">
              <a:buNone/>
            </a:pPr>
            <a:r>
              <a:rPr lang="en-US" sz="1000" dirty="0"/>
              <a:t>Support setting order-dependent properties</a:t>
            </a:r>
          </a:p>
          <a:p>
            <a:pPr marL="0" indent="0">
              <a:buNone/>
            </a:pPr>
            <a:r>
              <a:rPr lang="en-US" sz="1100" b="1" dirty="0"/>
              <a:t>Input</a:t>
            </a:r>
          </a:p>
          <a:p>
            <a:pPr marL="457162" lvl="1" indent="0">
              <a:buNone/>
            </a:pPr>
            <a:r>
              <a:rPr lang="en-US" sz="1000" dirty="0"/>
              <a:t>Pinned full-screen mode on secondary display</a:t>
            </a:r>
          </a:p>
          <a:p>
            <a:pPr marL="457162" lvl="1" indent="0">
              <a:buNone/>
            </a:pPr>
            <a:r>
              <a:rPr lang="en-US" sz="1000" dirty="0"/>
              <a:t>HTML </a:t>
            </a:r>
            <a:r>
              <a:rPr lang="en-US" sz="1000" dirty="0" smtClean="0"/>
              <a:t>hosting </a:t>
            </a:r>
            <a:r>
              <a:rPr lang="en-US" sz="1000" dirty="0"/>
              <a:t>accessibility</a:t>
            </a:r>
          </a:p>
          <a:p>
            <a:pPr marL="457162" lvl="1" indent="0">
              <a:buNone/>
            </a:pPr>
            <a:r>
              <a:rPr lang="en-US" sz="1000" dirty="0"/>
              <a:t>Arabic, Hebrew and Thai input on Mac</a:t>
            </a:r>
          </a:p>
          <a:p>
            <a:pPr marL="0" indent="0">
              <a:buNone/>
            </a:pPr>
            <a:r>
              <a:rPr lang="en-US" sz="1100" b="1" dirty="0"/>
              <a:t>Rich Text</a:t>
            </a:r>
          </a:p>
          <a:p>
            <a:pPr marL="457162" lvl="1" indent="0">
              <a:buNone/>
            </a:pPr>
            <a:r>
              <a:rPr lang="en-US" sz="1000" dirty="0"/>
              <a:t>Text position and selection APIs</a:t>
            </a:r>
          </a:p>
          <a:p>
            <a:pPr marL="457162" lvl="1" indent="0">
              <a:buNone/>
            </a:pPr>
            <a:r>
              <a:rPr lang="en-US" sz="1000" dirty="0" err="1" smtClean="0"/>
              <a:t>RichTextBox.Xaml</a:t>
            </a:r>
            <a:r>
              <a:rPr lang="en-US" sz="1000" dirty="0" smtClean="0"/>
              <a:t> </a:t>
            </a:r>
            <a:r>
              <a:rPr lang="en-US" sz="1000" dirty="0"/>
              <a:t>property for serializing text content</a:t>
            </a:r>
          </a:p>
          <a:p>
            <a:pPr marL="457162" lvl="1" indent="0">
              <a:buNone/>
            </a:pPr>
            <a:r>
              <a:rPr lang="en-US" sz="1000" dirty="0"/>
              <a:t>XAML clipboard format</a:t>
            </a:r>
          </a:p>
          <a:p>
            <a:pPr marL="457162" lvl="1" indent="0">
              <a:buNone/>
            </a:pPr>
            <a:r>
              <a:rPr lang="en-US" sz="1000" dirty="0" err="1"/>
              <a:t>FlowDirection</a:t>
            </a:r>
            <a:r>
              <a:rPr lang="en-US" sz="1000" dirty="0"/>
              <a:t> support on Runs</a:t>
            </a:r>
          </a:p>
          <a:p>
            <a:pPr marL="457162" lvl="1" indent="0">
              <a:buNone/>
            </a:pPr>
            <a:r>
              <a:rPr lang="en-US" sz="1000" dirty="0"/>
              <a:t>“Format then type” support</a:t>
            </a:r>
          </a:p>
          <a:p>
            <a:pPr marL="457162" lvl="1" indent="0">
              <a:buNone/>
            </a:pPr>
            <a:r>
              <a:rPr lang="en-US" sz="1000" dirty="0"/>
              <a:t>Thai &amp; Vietnamese input support</a:t>
            </a:r>
          </a:p>
          <a:p>
            <a:pPr marL="457162" lvl="1" indent="0">
              <a:buNone/>
            </a:pPr>
            <a:r>
              <a:rPr lang="en-US" sz="1000" dirty="0"/>
              <a:t>UI </a:t>
            </a:r>
            <a:r>
              <a:rPr lang="en-US" sz="1000" dirty="0" smtClean="0"/>
              <a:t>Automation Text </a:t>
            </a:r>
            <a:r>
              <a:rPr lang="en-US" sz="1000" dirty="0"/>
              <a:t>pattern</a:t>
            </a:r>
          </a:p>
          <a:p>
            <a:pPr marL="0" indent="0">
              <a:buNone/>
            </a:pPr>
            <a:r>
              <a:rPr lang="en-US" sz="1100" b="1" dirty="0" smtClean="0"/>
              <a:t>Out </a:t>
            </a:r>
            <a:r>
              <a:rPr lang="en-US" sz="1100" b="1" dirty="0"/>
              <a:t>of Browser / Elevated Trust</a:t>
            </a:r>
          </a:p>
          <a:p>
            <a:pPr marL="459547" indent="0">
              <a:buNone/>
            </a:pPr>
            <a:r>
              <a:rPr lang="en-US" sz="1000" dirty="0"/>
              <a:t>XAP signing</a:t>
            </a:r>
          </a:p>
          <a:p>
            <a:pPr marL="459547" indent="0">
              <a:buNone/>
            </a:pPr>
            <a:r>
              <a:rPr lang="en-US" sz="1000" dirty="0"/>
              <a:t>Silent install and emulation mode</a:t>
            </a:r>
          </a:p>
          <a:p>
            <a:pPr marL="459547" indent="0">
              <a:buNone/>
            </a:pPr>
            <a:r>
              <a:rPr lang="en-US" sz="1000" dirty="0"/>
              <a:t>Custom window chrome</a:t>
            </a:r>
          </a:p>
          <a:p>
            <a:pPr marL="459547" indent="0">
              <a:buNone/>
            </a:pPr>
            <a:r>
              <a:rPr lang="en-US" sz="1000" dirty="0"/>
              <a:t>Better support for </a:t>
            </a:r>
            <a:r>
              <a:rPr lang="en-US" sz="1000" dirty="0" smtClean="0"/>
              <a:t>Automation</a:t>
            </a:r>
            <a:endParaRPr lang="en-US" sz="1000" dirty="0"/>
          </a:p>
          <a:p>
            <a:pPr marL="459547" indent="0">
              <a:buNone/>
            </a:pPr>
            <a:r>
              <a:rPr lang="en-US" sz="1000" dirty="0"/>
              <a:t>Cancelable shutdown event</a:t>
            </a:r>
          </a:p>
          <a:p>
            <a:pPr marL="459547" indent="0">
              <a:buNone/>
            </a:pPr>
            <a:r>
              <a:rPr lang="en-US" sz="1000" dirty="0"/>
              <a:t>Updated security dialogs</a:t>
            </a:r>
          </a:p>
          <a:p>
            <a:pPr marL="459547" indent="0">
              <a:buNone/>
            </a:pPr>
            <a:r>
              <a:rPr lang="en-US" sz="1000" dirty="0"/>
              <a:t>Sockets security restrictions removal</a:t>
            </a:r>
          </a:p>
          <a:p>
            <a:pPr marL="457162" lvl="1" indent="0">
              <a:buNone/>
            </a:pPr>
            <a:endParaRPr lang="en-US" sz="1000" dirty="0"/>
          </a:p>
          <a:p>
            <a:pPr lvl="1"/>
            <a:endParaRPr lang="en-US" sz="1000" dirty="0"/>
          </a:p>
        </p:txBody>
      </p:sp>
      <p:sp>
        <p:nvSpPr>
          <p:cNvPr id="4" name="Content Placeholder 3"/>
          <p:cNvSpPr>
            <a:spLocks noGrp="1"/>
          </p:cNvSpPr>
          <p:nvPr>
            <p:ph sz="half" idx="2"/>
          </p:nvPr>
        </p:nvSpPr>
        <p:spPr>
          <a:xfrm>
            <a:off x="4648200" y="1143000"/>
            <a:ext cx="4191000" cy="4953000"/>
          </a:xfrm>
        </p:spPr>
        <p:txBody>
          <a:bodyPr>
            <a:noAutofit/>
          </a:bodyPr>
          <a:lstStyle/>
          <a:p>
            <a:pPr marL="0" indent="0">
              <a:buNone/>
            </a:pPr>
            <a:r>
              <a:rPr lang="en-US" sz="1100" b="1" dirty="0"/>
              <a:t>Media</a:t>
            </a:r>
          </a:p>
          <a:p>
            <a:pPr marL="457162" lvl="1" indent="0">
              <a:buNone/>
            </a:pPr>
            <a:r>
              <a:rPr lang="en-US" sz="1000" dirty="0" smtClean="0"/>
              <a:t>Webcam/</a:t>
            </a:r>
            <a:r>
              <a:rPr lang="en-US" sz="1000" dirty="0" err="1" smtClean="0"/>
              <a:t>Mic</a:t>
            </a:r>
            <a:r>
              <a:rPr lang="en-US" sz="1000" dirty="0"/>
              <a:t> </a:t>
            </a:r>
            <a:r>
              <a:rPr lang="en-US" sz="1000" dirty="0" smtClean="0"/>
              <a:t>configuration </a:t>
            </a:r>
            <a:r>
              <a:rPr lang="en-US" sz="1000" dirty="0"/>
              <a:t>preview</a:t>
            </a:r>
          </a:p>
          <a:p>
            <a:pPr marL="457162" lvl="1" indent="0">
              <a:buNone/>
            </a:pPr>
            <a:r>
              <a:rPr lang="en-US" sz="1000" dirty="0"/>
              <a:t>More descriptive </a:t>
            </a:r>
            <a:r>
              <a:rPr lang="en-US" sz="1000" dirty="0" err="1"/>
              <a:t>MediaSourceStream</a:t>
            </a:r>
            <a:r>
              <a:rPr lang="en-US" sz="1000" dirty="0"/>
              <a:t> errors</a:t>
            </a:r>
          </a:p>
          <a:p>
            <a:pPr marL="457162" lvl="1" indent="0">
              <a:buNone/>
            </a:pPr>
            <a:r>
              <a:rPr lang="en-US" sz="1000" dirty="0"/>
              <a:t>Updates to H.264 content protection (</a:t>
            </a:r>
            <a:r>
              <a:rPr lang="en-US" sz="1000" dirty="0" err="1"/>
              <a:t>ClearNAL</a:t>
            </a:r>
            <a:r>
              <a:rPr lang="en-US" sz="1000" dirty="0"/>
              <a:t>)</a:t>
            </a:r>
          </a:p>
          <a:p>
            <a:pPr marL="457162" lvl="1" indent="0">
              <a:buNone/>
            </a:pPr>
            <a:r>
              <a:rPr lang="en-US" sz="1000" dirty="0"/>
              <a:t>Digital Constraint Token</a:t>
            </a:r>
          </a:p>
          <a:p>
            <a:pPr marL="457162" lvl="1" indent="0">
              <a:buNone/>
            </a:pPr>
            <a:r>
              <a:rPr lang="en-US" sz="1000" dirty="0"/>
              <a:t>CGMS-A</a:t>
            </a:r>
          </a:p>
          <a:p>
            <a:pPr marL="457162" lvl="1" indent="0">
              <a:buNone/>
            </a:pPr>
            <a:r>
              <a:rPr lang="en-US" sz="1000" dirty="0"/>
              <a:t>Graphics card driver validation &amp; revocation</a:t>
            </a:r>
          </a:p>
          <a:p>
            <a:pPr marL="0" indent="0">
              <a:buNone/>
            </a:pPr>
            <a:r>
              <a:rPr lang="en-US" sz="1100" b="1" dirty="0"/>
              <a:t>Graphics/Imaging</a:t>
            </a:r>
          </a:p>
          <a:p>
            <a:pPr marL="457162" lvl="1" indent="0">
              <a:buNone/>
            </a:pPr>
            <a:r>
              <a:rPr lang="en-US" sz="1000" dirty="0" smtClean="0"/>
              <a:t>Hardware-accelerated </a:t>
            </a:r>
            <a:r>
              <a:rPr lang="en-US" sz="1000" dirty="0"/>
              <a:t>Perspective Transforms</a:t>
            </a:r>
          </a:p>
          <a:p>
            <a:pPr marL="457162" lvl="1" indent="0">
              <a:buNone/>
            </a:pPr>
            <a:r>
              <a:rPr lang="en-US" sz="1000" dirty="0"/>
              <a:t>Ability to query page size and printable area</a:t>
            </a:r>
          </a:p>
          <a:p>
            <a:pPr marL="457162" lvl="1" indent="0">
              <a:buNone/>
            </a:pPr>
            <a:r>
              <a:rPr lang="en-US" sz="1000" dirty="0"/>
              <a:t>Memory usage and </a:t>
            </a:r>
            <a:r>
              <a:rPr lang="en-US" sz="1000" dirty="0" err="1"/>
              <a:t>perf</a:t>
            </a:r>
            <a:r>
              <a:rPr lang="en-US" sz="1000" dirty="0"/>
              <a:t> improvements</a:t>
            </a:r>
          </a:p>
          <a:p>
            <a:pPr marL="0" indent="0">
              <a:buNone/>
            </a:pPr>
            <a:r>
              <a:rPr lang="en-US" sz="1100" b="1" dirty="0" smtClean="0"/>
              <a:t>Data</a:t>
            </a:r>
          </a:p>
          <a:p>
            <a:pPr marL="457162" lvl="1" indent="0">
              <a:buNone/>
            </a:pPr>
            <a:r>
              <a:rPr lang="en-US" sz="1000" dirty="0" smtClean="0"/>
              <a:t>Entity-level validation support of </a:t>
            </a:r>
            <a:r>
              <a:rPr lang="en-US" sz="1000" dirty="0" err="1" smtClean="0"/>
              <a:t>INotifyDataErrorInfo</a:t>
            </a:r>
            <a:r>
              <a:rPr lang="en-US" sz="1000" dirty="0" smtClean="0"/>
              <a:t> for </a:t>
            </a:r>
            <a:r>
              <a:rPr lang="en-US" sz="1000" dirty="0" err="1" smtClean="0"/>
              <a:t>DataGrid</a:t>
            </a:r>
            <a:endParaRPr lang="en-US" sz="1000" dirty="0" smtClean="0"/>
          </a:p>
          <a:p>
            <a:pPr marL="457162" lvl="1" indent="0">
              <a:buNone/>
            </a:pPr>
            <a:r>
              <a:rPr lang="en-US" sz="1000" dirty="0" err="1" smtClean="0"/>
              <a:t>XPath</a:t>
            </a:r>
            <a:r>
              <a:rPr lang="en-US" sz="1000" dirty="0" smtClean="0"/>
              <a:t> support for XML</a:t>
            </a:r>
          </a:p>
          <a:p>
            <a:pPr marL="0" indent="0">
              <a:buNone/>
            </a:pPr>
            <a:r>
              <a:rPr lang="en-US" sz="1100" b="1" dirty="0" smtClean="0"/>
              <a:t>SDK</a:t>
            </a:r>
            <a:endParaRPr lang="en-US" sz="1100" b="1" dirty="0"/>
          </a:p>
          <a:p>
            <a:pPr marL="457162" lvl="1" indent="0">
              <a:buNone/>
            </a:pPr>
            <a:r>
              <a:rPr lang="en-US" sz="1000" dirty="0" smtClean="0"/>
              <a:t>System.Numerics.dll</a:t>
            </a:r>
          </a:p>
          <a:p>
            <a:pPr marL="457162" lvl="1" indent="0">
              <a:buNone/>
            </a:pPr>
            <a:r>
              <a:rPr lang="en-US" sz="1000" dirty="0"/>
              <a:t>System.Xml.XPath.dll</a:t>
            </a:r>
          </a:p>
          <a:p>
            <a:pPr marL="457162" lvl="1" indent="0">
              <a:buNone/>
            </a:pPr>
            <a:r>
              <a:rPr lang="en-US" sz="1000" dirty="0"/>
              <a:t>Dynamic XAP support (MEF)</a:t>
            </a:r>
          </a:p>
          <a:p>
            <a:pPr marL="457162" lvl="1" indent="0">
              <a:buNone/>
            </a:pPr>
            <a:r>
              <a:rPr lang="en-US" sz="1000" dirty="0"/>
              <a:t>Frame/Navigation refresh </a:t>
            </a:r>
            <a:r>
              <a:rPr lang="en-US" sz="1000" dirty="0" smtClean="0"/>
              <a:t>support</a:t>
            </a:r>
            <a:endParaRPr lang="en-US" sz="1000" dirty="0"/>
          </a:p>
          <a:p>
            <a:pPr marL="0" indent="0">
              <a:buNone/>
            </a:pPr>
            <a:r>
              <a:rPr lang="en-US" sz="1100" b="1" dirty="0" smtClean="0"/>
              <a:t>Networking</a:t>
            </a:r>
          </a:p>
          <a:p>
            <a:pPr marL="457162" lvl="1" indent="0">
              <a:buNone/>
            </a:pPr>
            <a:r>
              <a:rPr lang="en-US" sz="1000" dirty="0" err="1" smtClean="0"/>
              <a:t>UploadProgress</a:t>
            </a:r>
            <a:r>
              <a:rPr lang="en-US" sz="1000" dirty="0" smtClean="0"/>
              <a:t> support (client stack)</a:t>
            </a:r>
          </a:p>
          <a:p>
            <a:pPr marL="457162" lvl="1" indent="0">
              <a:buNone/>
            </a:pPr>
            <a:r>
              <a:rPr lang="en-US" sz="1000" dirty="0" smtClean="0"/>
              <a:t>Caching support (client stack)</a:t>
            </a:r>
          </a:p>
          <a:p>
            <a:pPr marL="457162" lvl="1" indent="0">
              <a:buNone/>
            </a:pPr>
            <a:r>
              <a:rPr lang="en-US" sz="1000" dirty="0" smtClean="0"/>
              <a:t>Sockets policy file retrieval via HTTP</a:t>
            </a:r>
          </a:p>
          <a:p>
            <a:pPr marL="457162" lvl="1" indent="0">
              <a:buNone/>
            </a:pPr>
            <a:r>
              <a:rPr lang="en-US" sz="1000" dirty="0" smtClean="0"/>
              <a:t>Accept-Language header</a:t>
            </a:r>
          </a:p>
          <a:p>
            <a:pPr marL="457162" lvl="1" indent="0">
              <a:buNone/>
            </a:pPr>
            <a:endParaRPr lang="en-US" sz="1000" dirty="0" smtClean="0"/>
          </a:p>
        </p:txBody>
      </p:sp>
      <p:sp>
        <p:nvSpPr>
          <p:cNvPr id="6" name="Rounded Rectangle 5"/>
          <p:cNvSpPr/>
          <p:nvPr/>
        </p:nvSpPr>
        <p:spPr bwMode="auto">
          <a:xfrm>
            <a:off x="8001024" y="285728"/>
            <a:ext cx="785818" cy="428628"/>
          </a:xfrm>
          <a:prstGeom prst="roundRect">
            <a:avLst/>
          </a:prstGeom>
          <a:gradFill>
            <a:gsLst>
              <a:gs pos="0">
                <a:schemeClr val="accent3">
                  <a:lumMod val="60000"/>
                  <a:lumOff val="40000"/>
                </a:schemeClr>
              </a:gs>
              <a:gs pos="72000">
                <a:schemeClr val="accent3">
                  <a:lumMod val="75000"/>
                </a:schemeClr>
              </a:gs>
              <a:gs pos="100000">
                <a:schemeClr val="accent3">
                  <a:lumMod val="50000"/>
                </a:schemeClr>
              </a:gs>
            </a:gsLst>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ZA"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latin typeface="Segoe UI" pitchFamily="34" charset="0"/>
              </a:rPr>
              <a:t>RC</a:t>
            </a:r>
          </a:p>
        </p:txBody>
      </p:sp>
    </p:spTree>
    <p:extLst>
      <p:ext uri="{BB962C8B-B14F-4D97-AF65-F5344CB8AC3E}">
        <p14:creationId xmlns:p14="http://schemas.microsoft.com/office/powerpoint/2010/main" val="2011207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DevDays2010">
  <a:themeElements>
    <a:clrScheme name="Custom 3">
      <a:dk1>
        <a:sysClr val="windowText" lastClr="000000"/>
      </a:dk1>
      <a:lt1>
        <a:sysClr val="window" lastClr="FFFFFF"/>
      </a:lt1>
      <a:dk2>
        <a:srgbClr xmlns:mc="http://schemas.openxmlformats.org/markup-compatibility/2006" xmlns:a14="http://schemas.microsoft.com/office/drawing/2010/main" val="4E5B6F" mc:Ignorable=""/>
      </a:dk2>
      <a:lt2>
        <a:srgbClr xmlns:mc="http://schemas.openxmlformats.org/markup-compatibility/2006" xmlns:a14="http://schemas.microsoft.com/office/drawing/2010/main" val="D6ECFF" mc:Ignorable=""/>
      </a:lt2>
      <a:accent1>
        <a:srgbClr xmlns:mc="http://schemas.openxmlformats.org/markup-compatibility/2006" xmlns:a14="http://schemas.microsoft.com/office/drawing/2010/main" val="7FD13B" mc:Ignorable=""/>
      </a:accent1>
      <a:accent2>
        <a:srgbClr xmlns:mc="http://schemas.openxmlformats.org/markup-compatibility/2006" xmlns:a14="http://schemas.microsoft.com/office/drawing/2010/main" val="C00000" mc:Ignorable=""/>
      </a:accent2>
      <a:accent3>
        <a:srgbClr xmlns:mc="http://schemas.openxmlformats.org/markup-compatibility/2006" xmlns:a14="http://schemas.microsoft.com/office/drawing/2010/main" val="FEB80A" mc:Ignorable=""/>
      </a:accent3>
      <a:accent4>
        <a:srgbClr xmlns:mc="http://schemas.openxmlformats.org/markup-compatibility/2006" xmlns:a14="http://schemas.microsoft.com/office/drawing/2010/main" val="00ADDC" mc:Ignorable=""/>
      </a:accent4>
      <a:accent5>
        <a:srgbClr xmlns:mc="http://schemas.openxmlformats.org/markup-compatibility/2006" xmlns:a14="http://schemas.microsoft.com/office/drawing/2010/main" val="425EA9" mc:Ignorable=""/>
      </a:accent5>
      <a:accent6>
        <a:srgbClr xmlns:mc="http://schemas.openxmlformats.org/markup-compatibility/2006" xmlns:a14="http://schemas.microsoft.com/office/drawing/2010/main" val="1AB39F" mc:Ignorable=""/>
      </a:accent6>
      <a:hlink>
        <a:srgbClr xmlns:mc="http://schemas.openxmlformats.org/markup-compatibility/2006" xmlns:a14="http://schemas.microsoft.com/office/drawing/2010/main" val="FEB80A" mc:Ignorable=""/>
      </a:hlink>
      <a:folHlink>
        <a:srgbClr xmlns:mc="http://schemas.openxmlformats.org/markup-compatibility/2006" xmlns:a14="http://schemas.microsoft.com/office/drawing/2010/main" val="FEB80A" mc:Ignorable=""/>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xmlns:mc="http://schemas.openxmlformats.org/markup-compatibility/2006" xmlns:a14="http://schemas.microsoft.com/office/drawing/2010/main" val="000000" mc:Ignorable="">
                <a:alpha val="43137"/>
              </a:srgbClr>
            </a:outerShdw>
          </a:effectLst>
        </a:effectStyle>
        <a:effectStyle>
          <a:effectLst>
            <a:outerShdw blurRad="50800" dist="38100" dir="5400000" rotWithShape="0">
              <a:srgbClr xmlns:mc="http://schemas.openxmlformats.org/markup-compatibility/2006" xmlns:a14="http://schemas.microsoft.com/office/drawing/2010/main" val="000000" mc:Ignorable="">
                <a:alpha val="43137"/>
              </a:srgbClr>
            </a:outerShdw>
          </a:effectLst>
        </a:effectStyle>
        <a:effectStyle>
          <a:effectLst>
            <a:outerShdw blurRad="50800" dist="38100" dir="5400000" rotWithShape="0">
              <a:srgbClr xmlns:mc="http://schemas.openxmlformats.org/markup-compatibility/2006" xmlns:a14="http://schemas.microsoft.com/office/drawing/2010/main" val="000000" mc:Ignorable="">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400" dirty="0" smtClean="0">
            <a:gradFill>
              <a:gsLst>
                <a:gs pos="0">
                  <a:srgbClr xmlns:mc="http://schemas.openxmlformats.org/markup-compatibility/2006" xmlns:a14="http://schemas.microsoft.com/office/drawing/2010/main" val="FFFFFF" mc:Ignorable=""/>
                </a:gs>
                <a:gs pos="100000">
                  <a:srgbClr xmlns:mc="http://schemas.openxmlformats.org/markup-compatibility/2006" xmlns:a14="http://schemas.microsoft.com/office/drawing/2010/main" val="FFFFFF" mc:Ignorable=""/>
                </a:gs>
              </a:gsLst>
              <a:lin ang="5400000" scaled="0"/>
            </a:gradFill>
            <a:latin typeface="Segoe UI"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square" lIns="0" tIns="0" rIns="0" bIns="0" rtlCol="0">
        <a:spAutoFit/>
      </a:bodyPr>
      <a:lstStyle>
        <a:defPPr>
          <a:defRPr dirty="0" err="1" smtClean="0">
            <a:gradFill>
              <a:gsLst>
                <a:gs pos="0">
                  <a:schemeClr val="tx1"/>
                </a:gs>
                <a:gs pos="100000">
                  <a:schemeClr val="tx1"/>
                </a:gs>
              </a:gsLst>
              <a:lin ang="5400000" scaled="0"/>
            </a:gra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xmlns:mc="http://schemas.openxmlformats.org/markup-compatibility/2006" xmlns:a14="http://schemas.microsoft.com/office/drawing/2010/main" val="1F497D" mc:Ignorable=""/>
      </a:dk2>
      <a:lt2>
        <a:srgbClr xmlns:mc="http://schemas.openxmlformats.org/markup-compatibility/2006" xmlns:a14="http://schemas.microsoft.com/office/drawing/2010/main" val="EEECE1" mc:Ignorable=""/>
      </a:lt2>
      <a:accent1>
        <a:srgbClr xmlns:mc="http://schemas.openxmlformats.org/markup-compatibility/2006" xmlns:a14="http://schemas.microsoft.com/office/drawing/2010/main" val="4F81BD" mc:Ignorable=""/>
      </a:accent1>
      <a:accent2>
        <a:srgbClr xmlns:mc="http://schemas.openxmlformats.org/markup-compatibility/2006" xmlns:a14="http://schemas.microsoft.com/office/drawing/2010/main" val="C0504D" mc:Ignorable=""/>
      </a:accent2>
      <a:accent3>
        <a:srgbClr xmlns:mc="http://schemas.openxmlformats.org/markup-compatibility/2006" xmlns:a14="http://schemas.microsoft.com/office/drawing/2010/main" val="9BBB59" mc:Ignorable=""/>
      </a:accent3>
      <a:accent4>
        <a:srgbClr xmlns:mc="http://schemas.openxmlformats.org/markup-compatibility/2006" xmlns:a14="http://schemas.microsoft.com/office/drawing/2010/main" val="8064A2" mc:Ignorable=""/>
      </a:accent4>
      <a:accent5>
        <a:srgbClr xmlns:mc="http://schemas.openxmlformats.org/markup-compatibility/2006" xmlns:a14="http://schemas.microsoft.com/office/drawing/2010/main" val="4BACC6" mc:Ignorable=""/>
      </a:accent5>
      <a:accent6>
        <a:srgbClr xmlns:mc="http://schemas.openxmlformats.org/markup-compatibility/2006" xmlns:a14="http://schemas.microsoft.com/office/drawing/2010/main" val="F79646" mc:Ignorable=""/>
      </a:accent6>
      <a:hlink>
        <a:srgbClr xmlns:mc="http://schemas.openxmlformats.org/markup-compatibility/2006" xmlns:a14="http://schemas.microsoft.com/office/drawing/2010/main" val="0000FF" mc:Ignorable=""/>
      </a:hlink>
      <a:folHlink>
        <a:srgbClr xmlns:mc="http://schemas.openxmlformats.org/markup-compatibility/2006" xmlns:a14="http://schemas.microsoft.com/office/drawing/2010/main" val="800080" mc:Ignorabl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xmlns:mc="http://schemas.openxmlformats.org/markup-compatibility/2006" xmlns:a14="http://schemas.microsoft.com/office/drawing/2010/main" val="000000" mc:Ignorable="">
                <a:alpha val="38000"/>
              </a:srgbClr>
            </a:outerShdw>
          </a:effectLst>
        </a:effectStyle>
        <a:effectStyle>
          <a:effectLst>
            <a:outerShdw blurRad="40000" dist="23000" dir="5400000" rotWithShape="0">
              <a:srgbClr xmlns:mc="http://schemas.openxmlformats.org/markup-compatibility/2006" xmlns:a14="http://schemas.microsoft.com/office/drawing/2010/main" val="000000" mc:Ignorable="">
                <a:alpha val="35000"/>
              </a:srgbClr>
            </a:outerShdw>
          </a:effectLst>
        </a:effectStyle>
        <a:effectStyle>
          <a:effectLst>
            <a:outerShdw blurRad="40000" dist="23000" dir="5400000" rotWithShape="0">
              <a:srgbClr xmlns:mc="http://schemas.openxmlformats.org/markup-compatibility/2006" xmlns:a14="http://schemas.microsoft.com/office/drawing/2010/main" val="000000" mc:Ignorable="">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DevDays2010</Template>
  <TotalTime>0</TotalTime>
  <Words>1658</Words>
  <Application>Microsoft Office PowerPoint</Application>
  <PresentationFormat>On-screen Show (4:3)</PresentationFormat>
  <Paragraphs>324</Paragraphs>
  <Slides>32</Slides>
  <Notes>13</Notes>
  <HiddenSlides>0</HiddenSlides>
  <MMClips>1</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DevDays2010</vt:lpstr>
      <vt:lpstr>Introducing Silverlight 4.0</vt:lpstr>
      <vt:lpstr>A Brief History of Silverlight</vt:lpstr>
      <vt:lpstr>A Brief History of Silverlight</vt:lpstr>
      <vt:lpstr>A Brief History of Silverlight</vt:lpstr>
      <vt:lpstr>A Brief History of Silverlight</vt:lpstr>
      <vt:lpstr>A Brief History of Silverlight</vt:lpstr>
      <vt:lpstr>What do YOU want?</vt:lpstr>
      <vt:lpstr>Silverlight 4 Beta</vt:lpstr>
      <vt:lpstr>Silverlight 4 RC</vt:lpstr>
      <vt:lpstr>Parser</vt:lpstr>
      <vt:lpstr>Common Feature Requests</vt:lpstr>
      <vt:lpstr>Scrapbook Drag &amp; Drop, Right-click &amp; Printing</vt:lpstr>
      <vt:lpstr>Printing</vt:lpstr>
      <vt:lpstr>Media</vt:lpstr>
      <vt:lpstr>PowerPoint Presentation</vt:lpstr>
      <vt:lpstr>Photobooth WebCam</vt:lpstr>
      <vt:lpstr>WebCam</vt:lpstr>
      <vt:lpstr>Input</vt:lpstr>
      <vt:lpstr>Silverlight Notepad</vt:lpstr>
      <vt:lpstr>Rich Text RichTextArea RichTextBox</vt:lpstr>
      <vt:lpstr>Rich Text RichTextArea RichTextBox</vt:lpstr>
      <vt:lpstr>FeedReader</vt:lpstr>
      <vt:lpstr>Out of Browser Enhancements</vt:lpstr>
      <vt:lpstr>Browsers?</vt:lpstr>
      <vt:lpstr>Pivot</vt:lpstr>
      <vt:lpstr>Resources</vt:lpstr>
      <vt:lpstr>We Want To Hear From You!</vt:lpstr>
      <vt:lpstr>Win a Wireless Entertainment Desktop 8000!</vt:lpstr>
      <vt:lpstr>PowerPoint Presentation</vt:lpstr>
      <vt:lpstr>Win an Xbox 360 with DVT!</vt:lpstr>
      <vt:lpstr>Questions and Answers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2010-03-22T07:27:40Z</dcterms:created>
  <dcterms:modified xsi:type="dcterms:W3CDTF">2010-03-22T07:28:15Z</dcterms:modified>
</cp:coreProperties>
</file>